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271" r:id="rId12"/>
    <p:sldId id="306" r:id="rId13"/>
    <p:sldId id="339" r:id="rId14"/>
    <p:sldId id="341" r:id="rId15"/>
    <p:sldId id="340" r:id="rId16"/>
    <p:sldId id="360" r:id="rId17"/>
    <p:sldId id="361" r:id="rId18"/>
    <p:sldId id="342" r:id="rId19"/>
    <p:sldId id="343" r:id="rId20"/>
    <p:sldId id="315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4" r:id="rId29"/>
    <p:sldId id="351" r:id="rId30"/>
    <p:sldId id="352" r:id="rId31"/>
    <p:sldId id="355" r:id="rId32"/>
    <p:sldId id="323" r:id="rId33"/>
    <p:sldId id="357" r:id="rId34"/>
    <p:sldId id="356" r:id="rId35"/>
    <p:sldId id="330" r:id="rId36"/>
    <p:sldId id="297" r:id="rId37"/>
    <p:sldId id="358" r:id="rId38"/>
    <p:sldId id="359" r:id="rId39"/>
    <p:sldId id="314" r:id="rId40"/>
  </p:sldIdLst>
  <p:sldSz cx="9144000" cy="5143500" type="screen16x9"/>
  <p:notesSz cx="9313863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2700"/>
    <a:srgbClr val="00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0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5701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8F178-3853-435C-A2EB-CF3EF5721BD8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5701" y="651391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91099-AD31-4F5F-904A-0FBE9D11B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82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5701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E4083-BB04-4AB2-98E6-BF65B99D3B0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70138" y="514350"/>
            <a:ext cx="4573587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387" y="3257550"/>
            <a:ext cx="745109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5701" y="651391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E70FF-895A-48DF-B25B-E9AE2B4E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69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64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80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7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64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80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80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80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80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80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80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80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8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5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3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4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7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9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2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7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1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6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3F887-9537-4979-8B22-6BCF6F1C296E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9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724" y="1962150"/>
            <a:ext cx="6781800" cy="1828800"/>
          </a:xfrm>
        </p:spPr>
        <p:txBody>
          <a:bodyPr>
            <a:normAutofit/>
          </a:bodyPr>
          <a:lstStyle/>
          <a:p>
            <a:pPr>
              <a:lnSpc>
                <a:spcPts val="6500"/>
              </a:lnSpc>
            </a:pPr>
            <a:r>
              <a:rPr lang="en-US" sz="6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#2. Find Joy in Every Situation</a:t>
            </a:r>
            <a:endParaRPr lang="en-US" sz="6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67150"/>
            <a:ext cx="6781800" cy="609600"/>
          </a:xfrm>
          <a:noFill/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Philippians 1:12-26</a:t>
            </a:r>
            <a:endParaRPr lang="en-US" sz="28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5862" y="402431"/>
            <a:ext cx="6781800" cy="1559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</a:t>
            </a:r>
            <a:r>
              <a:rPr lang="en-US" sz="35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in the series</a:t>
            </a:r>
          </a:p>
          <a:p>
            <a:r>
              <a:rPr lang="en-US" sz="52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Biblical Keys to Living </a:t>
            </a:r>
          </a:p>
          <a:p>
            <a:r>
              <a:rPr lang="en-US" sz="52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 Joy Filled Life</a:t>
            </a:r>
            <a:endParaRPr lang="en-US" sz="52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4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8600" y="29952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42700"/>
                </a:solidFill>
                <a:effectLst>
                  <a:outerShdw blurRad="12700" dist="25400" dir="3000000" algn="ctr" rotWithShape="0">
                    <a:schemeClr val="bg1"/>
                  </a:outerShdw>
                </a:effectLst>
              </a:rPr>
              <a:t>Philippians 1:12-26</a:t>
            </a:r>
            <a:endParaRPr lang="en-US" sz="2800" b="1" dirty="0">
              <a:solidFill>
                <a:srgbClr val="742700"/>
              </a:solidFill>
              <a:effectLst>
                <a:outerShdw blurRad="12700" dist="25400" dir="3000000" algn="ctr" rotWithShape="0">
                  <a:schemeClr val="bg1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666750"/>
            <a:ext cx="6838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26</a:t>
            </a:r>
            <a:r>
              <a:rPr lang="en-US" sz="36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 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so that through my being with you again your boasting in Christ Jesus will abound on account of me.</a:t>
            </a:r>
          </a:p>
        </p:txBody>
      </p:sp>
    </p:spTree>
    <p:extLst>
      <p:ext uri="{BB962C8B-B14F-4D97-AF65-F5344CB8AC3E}">
        <p14:creationId xmlns:p14="http://schemas.microsoft.com/office/powerpoint/2010/main" val="37502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9303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42700"/>
                </a:solidFill>
                <a:effectLst>
                  <a:outerShdw blurRad="12700" dist="25400" dir="3000000" algn="ctr" rotWithShape="0">
                    <a:schemeClr val="bg1"/>
                  </a:outerShdw>
                </a:effectLst>
              </a:rPr>
              <a:t>Introduction</a:t>
            </a:r>
            <a:endParaRPr lang="en-US" sz="4400" b="1" dirty="0">
              <a:solidFill>
                <a:srgbClr val="742700"/>
              </a:solidFill>
              <a:effectLst>
                <a:outerShdw blurRad="12700" dist="25400" dir="3000000" algn="ctr" rotWithShape="0">
                  <a:schemeClr val="bg1"/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1352550"/>
            <a:ext cx="6705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795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5105400" cy="1070372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1"/>
            <a:ext cx="4876800" cy="13715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Look at life from God’s </a:t>
            </a:r>
            <a:r>
              <a:rPr lang="en-US" sz="36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PERSPECTIVE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8432" y="2876550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“Every one of </a:t>
            </a:r>
            <a:r>
              <a:rPr lang="en-US" sz="4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us </a:t>
            </a:r>
            <a:r>
              <a:rPr lang="en-US" sz="4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has </a:t>
            </a:r>
            <a:r>
              <a:rPr lang="en-US" sz="44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problems</a:t>
            </a:r>
            <a:r>
              <a:rPr lang="en-US" sz="4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.”</a:t>
            </a:r>
            <a:endParaRPr lang="en-US" sz="44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556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uiExpan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5105400" cy="1070372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1"/>
            <a:ext cx="4876800" cy="12191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Look at life from God’s </a:t>
            </a:r>
            <a:r>
              <a:rPr lang="en-US" sz="36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PERSPECTIVE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2808338"/>
            <a:ext cx="84582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</a:t>
            </a:r>
            <a:r>
              <a:rPr lang="en-US" sz="34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12 </a:t>
            </a:r>
            <a:r>
              <a:rPr lang="en-US" sz="3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Now I want you to know, brothers and sisters, that what has happened to me has actually served to advance the </a:t>
            </a:r>
            <a:endParaRPr lang="en-US" sz="3400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gospel</a:t>
            </a:r>
            <a:r>
              <a:rPr lang="en-US" sz="3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 </a:t>
            </a:r>
            <a:r>
              <a:rPr lang="en-US" sz="3400" b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13 </a:t>
            </a:r>
            <a:r>
              <a:rPr lang="en-US" sz="3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As a result, </a:t>
            </a:r>
            <a:endParaRPr lang="en-US" sz="3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900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5105400" cy="1070372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1"/>
            <a:ext cx="4876800" cy="12191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Look at life from God’s </a:t>
            </a:r>
            <a:r>
              <a:rPr lang="en-US" sz="36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PERSPECTIVE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2876550"/>
            <a:ext cx="8458200" cy="2266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en-US" sz="52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</a:t>
            </a:r>
            <a:r>
              <a:rPr lang="en-US" sz="52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it has become clear throughout the whole palace guard and to everyone else that I am in chains for </a:t>
            </a:r>
            <a:r>
              <a:rPr lang="en-US" sz="5200" b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Christ.”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en-US" sz="48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</a:t>
            </a:r>
            <a:r>
              <a:rPr lang="en-US" sz="4800" b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		</a:t>
            </a:r>
            <a:r>
              <a:rPr lang="en-US" sz="4000" b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Philippians </a:t>
            </a:r>
            <a:r>
              <a:rPr lang="en-US" sz="40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1:12-13</a:t>
            </a:r>
          </a:p>
        </p:txBody>
      </p:sp>
    </p:spTree>
    <p:extLst>
      <p:ext uri="{BB962C8B-B14F-4D97-AF65-F5344CB8AC3E}">
        <p14:creationId xmlns:p14="http://schemas.microsoft.com/office/powerpoint/2010/main" val="398397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5105400" cy="1070372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1"/>
            <a:ext cx="4876800" cy="12191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Look at life from God’s </a:t>
            </a:r>
            <a:r>
              <a:rPr lang="en-US" sz="36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PERSPECTIVE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2876550"/>
            <a:ext cx="84582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“Instead </a:t>
            </a:r>
            <a:r>
              <a:rPr lang="en-US" sz="3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of being squelched, the Message has actually prospered</a:t>
            </a: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.”</a:t>
            </a:r>
            <a:r>
              <a:rPr lang="en-US" sz="3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	 </a:t>
            </a:r>
            <a:r>
              <a:rPr lang="en-US" sz="3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       Philippians 1:12a (MSG)</a:t>
            </a:r>
            <a:endParaRPr lang="en-US" sz="3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070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5" t="26172" r="10692" b="9303"/>
          <a:stretch/>
        </p:blipFill>
        <p:spPr>
          <a:xfrm>
            <a:off x="304800" y="209550"/>
            <a:ext cx="5562600" cy="4166582"/>
          </a:xfrm>
        </p:spPr>
      </p:pic>
    </p:spTree>
    <p:extLst>
      <p:ext uri="{BB962C8B-B14F-4D97-AF65-F5344CB8AC3E}">
        <p14:creationId xmlns:p14="http://schemas.microsoft.com/office/powerpoint/2010/main" val="222622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5" t="26172" r="10692" b="9303"/>
          <a:stretch/>
        </p:blipFill>
        <p:spPr>
          <a:xfrm rot="10800000">
            <a:off x="304800" y="209550"/>
            <a:ext cx="5562600" cy="4166582"/>
          </a:xfrm>
        </p:spPr>
      </p:pic>
    </p:spTree>
    <p:extLst>
      <p:ext uri="{BB962C8B-B14F-4D97-AF65-F5344CB8AC3E}">
        <p14:creationId xmlns:p14="http://schemas.microsoft.com/office/powerpoint/2010/main" val="140645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5105400" cy="1070372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1"/>
            <a:ext cx="4876800" cy="12191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Look at life from God’s </a:t>
            </a:r>
            <a:r>
              <a:rPr lang="en-US" sz="36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PERSPECTIVE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2876550"/>
            <a:ext cx="8458200" cy="2266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en-US" sz="3300" b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13</a:t>
            </a:r>
            <a:r>
              <a:rPr lang="en-US" sz="33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As </a:t>
            </a:r>
            <a:r>
              <a:rPr lang="en-US" sz="33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 result, it has become clear throughout the whole palace </a:t>
            </a:r>
            <a:r>
              <a:rPr lang="en-US" sz="33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guard </a:t>
            </a:r>
            <a:r>
              <a:rPr lang="en-US" sz="33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and to everyone else that I am in chains for Christ. </a:t>
            </a:r>
            <a:endParaRPr lang="en-US" sz="3300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en-US" sz="3300" b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14</a:t>
            </a:r>
            <a:r>
              <a:rPr lang="en-US" sz="33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</a:t>
            </a:r>
            <a:r>
              <a:rPr lang="en-US" sz="33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And because of my chains, </a:t>
            </a:r>
            <a:endParaRPr lang="en-US" sz="3300" b="1" baseline="30000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71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5105400" cy="1070372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1"/>
            <a:ext cx="4876800" cy="12191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Look at life from God’s </a:t>
            </a:r>
            <a:r>
              <a:rPr lang="en-US" sz="36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PERSPECTIVE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2876550"/>
            <a:ext cx="8458200" cy="2266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en-US" sz="52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most of the brothers and sisters have become confident in the Lord and dare all the more to proclaim the gospel without fear.” 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en-US" sz="52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		</a:t>
            </a:r>
            <a:r>
              <a:rPr lang="en-US" sz="45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Philippians </a:t>
            </a:r>
            <a:r>
              <a:rPr lang="en-US" sz="45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1:13-14</a:t>
            </a:r>
            <a:endParaRPr lang="en-US" sz="45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252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8600" y="29952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42700"/>
                </a:solidFill>
                <a:effectLst>
                  <a:outerShdw blurRad="12700" dist="25400" dir="3000000" algn="ctr" rotWithShape="0">
                    <a:schemeClr val="bg1"/>
                  </a:outerShdw>
                </a:effectLst>
              </a:rPr>
              <a:t>Philippians 1:12-26</a:t>
            </a:r>
            <a:endParaRPr lang="en-US" sz="2800" b="1" dirty="0">
              <a:solidFill>
                <a:srgbClr val="742700"/>
              </a:solidFill>
              <a:effectLst>
                <a:outerShdw blurRad="12700" dist="25400" dir="3000000" algn="ctr" rotWithShape="0">
                  <a:schemeClr val="bg1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819150"/>
            <a:ext cx="68382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12 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Now I want you to know, brothers and sisters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, 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that what has happened to me has actually served to advance the gospel. </a:t>
            </a:r>
            <a:r>
              <a:rPr lang="en-US" sz="36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13 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As a result, it has become clear throughout the whole 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palace</a:t>
            </a:r>
            <a:endParaRPr lang="en-US" sz="3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981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4343400" cy="102817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See life through God’s </a:t>
            </a:r>
            <a:r>
              <a:rPr lang="en-US" sz="36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EYES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  <a:endParaRPr lang="en-US" sz="3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4153" y="3086100"/>
            <a:ext cx="83058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</a:t>
            </a:r>
            <a:r>
              <a:rPr lang="en-US" sz="34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15 </a:t>
            </a:r>
            <a:r>
              <a:rPr lang="en-US" sz="3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It is true that some preach Christ out of envy and rivalry, but others out of goodwill. </a:t>
            </a:r>
            <a:endParaRPr lang="en-US" sz="3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05979"/>
            <a:ext cx="5105400" cy="10703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445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4343400" cy="102817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See life through God’s </a:t>
            </a:r>
            <a:r>
              <a:rPr lang="en-US" sz="36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EYES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  <a:endParaRPr lang="en-US" sz="3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4153" y="3086100"/>
            <a:ext cx="83058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400" b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16 </a:t>
            </a:r>
            <a:r>
              <a:rPr lang="en-US" sz="3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 latter do so out of love, knowing that I am put here for the defense of the gospel. </a:t>
            </a:r>
            <a:endParaRPr lang="en-US" sz="3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05979"/>
            <a:ext cx="5105400" cy="10703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270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4343400" cy="102817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See life through God’s </a:t>
            </a:r>
            <a:r>
              <a:rPr lang="en-US" sz="36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EYES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  <a:endParaRPr lang="en-US" sz="3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4153" y="3086100"/>
            <a:ext cx="83058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400" b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17 </a:t>
            </a:r>
            <a:r>
              <a:rPr lang="en-US" sz="3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 former preach Christ out of selfish ambition, not sincerely, supposing that </a:t>
            </a: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they</a:t>
            </a:r>
            <a:endParaRPr lang="en-US" sz="3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05979"/>
            <a:ext cx="5105400" cy="10703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20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4343400" cy="102817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See life through God’s </a:t>
            </a:r>
            <a:r>
              <a:rPr lang="en-US" sz="36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EYES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  <a:endParaRPr lang="en-US" sz="3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4153" y="3067050"/>
            <a:ext cx="83058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can </a:t>
            </a:r>
            <a:r>
              <a:rPr lang="en-US" sz="3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stir up trouble for me while I am in chains.” </a:t>
            </a: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				</a:t>
            </a: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Philippians </a:t>
            </a:r>
            <a:r>
              <a:rPr lang="en-US" sz="28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1:15-17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05979"/>
            <a:ext cx="5105400" cy="10703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550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4343400" cy="102817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See life through God’s </a:t>
            </a:r>
            <a:r>
              <a:rPr lang="en-US" sz="36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EYES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  <a:endParaRPr lang="en-US" sz="3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4152" y="2800350"/>
            <a:ext cx="8645047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“So how am I to respond? I’ve decided that I really don’t care about their motives, whether mixed, bad, or indifferent. Every time one of them opens his mouth, Christ is proclaimed, </a:t>
            </a:r>
            <a:endParaRPr lang="en-US" sz="28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05979"/>
            <a:ext cx="5105400" cy="10703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025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4343400" cy="102817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See life through God’s </a:t>
            </a:r>
            <a:r>
              <a:rPr lang="en-US" sz="36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EYES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  <a:endParaRPr lang="en-US" sz="3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4152" y="2800350"/>
            <a:ext cx="8645047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“so I just cheer them on! And I’m going to keep that celebration going because I know how it’s going to turn out.” </a:t>
            </a: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							Philippians </a:t>
            </a:r>
            <a:r>
              <a:rPr lang="en-US" sz="3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1:18-19a (MSG)</a:t>
            </a:r>
          </a:p>
          <a:p>
            <a:pPr marL="0" indent="0">
              <a:buNone/>
            </a:pPr>
            <a:endParaRPr lang="en-US" sz="28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05979"/>
            <a:ext cx="5105400" cy="10703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590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1788"/>
            <a:ext cx="5181600" cy="102817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Trust in God’s </a:t>
            </a:r>
            <a:r>
              <a:rPr lang="en-US" sz="36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POWER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to make it right.</a:t>
            </a:r>
            <a:endParaRPr lang="en-US" sz="3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13855" y="5391150"/>
            <a:ext cx="88392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</a:t>
            </a:r>
            <a:r>
              <a:rPr lang="en-US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19</a:t>
            </a:r>
            <a:r>
              <a:rPr lang="en-US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for I know that through your prayers and God’s provision of the Spirit of Jesus Christ what has happened to me will turn out for my deliverance.” </a:t>
            </a: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	</a:t>
            </a: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		</a:t>
            </a: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Philippians </a:t>
            </a:r>
            <a:r>
              <a:rPr lang="en-US" sz="28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1:19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05979"/>
            <a:ext cx="5105400" cy="10703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702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1788"/>
            <a:ext cx="6172200" cy="102817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Trust in God’s </a:t>
            </a:r>
            <a:r>
              <a:rPr lang="en-US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POWER</a:t>
            </a: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		   to make it right.</a:t>
            </a:r>
            <a:endParaRPr lang="en-US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343150"/>
            <a:ext cx="8839200" cy="2800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1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Two things that give me strength and keep me going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31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 </a:t>
            </a:r>
            <a:r>
              <a:rPr lang="en-US" sz="31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PRAYERS</a:t>
            </a:r>
            <a:r>
              <a:rPr lang="en-US" sz="31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of other people.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1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prstClr val="white"/>
                  </a:outerShdw>
                </a:effectLst>
              </a:rPr>
              <a:t>Then he [Jesus] said to them [Peter, James, John], “My soul is overwhelmed with sorrow to the </a:t>
            </a:r>
            <a:r>
              <a:rPr lang="en-US" sz="31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prstClr val="white"/>
                  </a:outerShdw>
                </a:effectLst>
              </a:rPr>
              <a:t>point</a:t>
            </a:r>
            <a:endParaRPr lang="en-US" sz="3100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05979"/>
            <a:ext cx="5105400" cy="10703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090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1788"/>
            <a:ext cx="6172200" cy="102817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Trust in God’s </a:t>
            </a:r>
            <a:r>
              <a:rPr lang="en-US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POWER</a:t>
            </a: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		   to make it right.</a:t>
            </a:r>
            <a:endParaRPr lang="en-US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343150"/>
            <a:ext cx="8839200" cy="2800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1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Two things that give me strength and keep me going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31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 </a:t>
            </a:r>
            <a:r>
              <a:rPr lang="en-US" sz="31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PRAYERS</a:t>
            </a:r>
            <a:r>
              <a:rPr lang="en-US" sz="31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of other people.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1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prstClr val="white"/>
                  </a:outerShdw>
                </a:effectLst>
              </a:rPr>
              <a:t>of </a:t>
            </a:r>
            <a:r>
              <a:rPr lang="en-US" sz="31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prstClr val="white"/>
                  </a:outerShdw>
                </a:effectLst>
              </a:rPr>
              <a:t>death. Stay here and keep watch with me.”    Matt. 26:38</a:t>
            </a:r>
          </a:p>
          <a:p>
            <a:pPr marL="0" indent="0">
              <a:buNone/>
            </a:pPr>
            <a:endParaRPr lang="en-US" sz="3100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05979"/>
            <a:ext cx="5105400" cy="10703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252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1788"/>
            <a:ext cx="6172200" cy="102817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Trust in God’s </a:t>
            </a:r>
            <a:r>
              <a:rPr lang="en-US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POWER</a:t>
            </a: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		   to make it right.</a:t>
            </a:r>
            <a:endParaRPr lang="en-US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343150"/>
            <a:ext cx="88392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Two things that give me strength and keep me going</a:t>
            </a:r>
          </a:p>
          <a:p>
            <a:pPr marL="0" indent="0">
              <a:buNone/>
            </a:pP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1. The </a:t>
            </a:r>
            <a:r>
              <a:rPr lang="en-US" sz="34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PRAYERS</a:t>
            </a: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of other people.</a:t>
            </a:r>
          </a:p>
          <a:p>
            <a:pPr marL="0" indent="0">
              <a:buNone/>
            </a:pP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2. God’s </a:t>
            </a:r>
            <a:r>
              <a:rPr lang="en-US" sz="34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PROVISION</a:t>
            </a: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through His Holy Spirit.</a:t>
            </a:r>
            <a:endParaRPr lang="en-US" sz="3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05979"/>
            <a:ext cx="5105400" cy="10703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437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8600" y="29952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42700"/>
                </a:solidFill>
                <a:effectLst>
                  <a:outerShdw blurRad="12700" dist="25400" dir="3000000" algn="ctr" rotWithShape="0">
                    <a:schemeClr val="bg1"/>
                  </a:outerShdw>
                </a:effectLst>
              </a:rPr>
              <a:t>Philippians 1:12-26</a:t>
            </a:r>
            <a:endParaRPr lang="en-US" sz="2800" b="1" dirty="0">
              <a:solidFill>
                <a:srgbClr val="742700"/>
              </a:solidFill>
              <a:effectLst>
                <a:outerShdw blurRad="12700" dist="25400" dir="3000000" algn="ctr" rotWithShape="0">
                  <a:schemeClr val="bg1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666750"/>
            <a:ext cx="68382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guard 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and to everyone else that I am in chains for Christ. </a:t>
            </a:r>
            <a:r>
              <a:rPr lang="en-US" sz="36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14 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And because of my chains, most of the brothers and sisters have become confident in the Lord and dare all the more to proclaim the gospel without fear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  <a:endParaRPr lang="en-US" sz="3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106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1788"/>
            <a:ext cx="6172200" cy="102817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Trust in God’s </a:t>
            </a:r>
            <a:r>
              <a:rPr lang="en-US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POWER</a:t>
            </a: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		   to make it right.</a:t>
            </a:r>
            <a:endParaRPr lang="en-US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343150"/>
            <a:ext cx="88392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1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Two things that give me strength and keep me going</a:t>
            </a:r>
          </a:p>
          <a:p>
            <a:pPr marL="0" indent="0">
              <a:buNone/>
            </a:pP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2. God’s </a:t>
            </a:r>
            <a:r>
              <a:rPr lang="en-US" sz="34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PROVISION</a:t>
            </a: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through His Holy Spirit.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“for </a:t>
            </a:r>
            <a:r>
              <a:rPr lang="en-US" sz="3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 know that through your prayers and God’s provision of the Spirit of Jesus </a:t>
            </a:r>
            <a:r>
              <a:rPr lang="en-US" sz="3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Christ</a:t>
            </a:r>
            <a:endParaRPr lang="en-US" sz="3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05979"/>
            <a:ext cx="5105400" cy="10703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563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1788"/>
            <a:ext cx="6172200" cy="102817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Trust in God’s </a:t>
            </a:r>
            <a:r>
              <a:rPr lang="en-US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POWER</a:t>
            </a: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		   to make it right.</a:t>
            </a:r>
            <a:endParaRPr lang="en-US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343150"/>
            <a:ext cx="88392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1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Two things that give me strength and keep me going</a:t>
            </a:r>
          </a:p>
          <a:p>
            <a:pPr marL="0" indent="0">
              <a:buNone/>
            </a:pP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2. God’s </a:t>
            </a:r>
            <a:r>
              <a:rPr lang="en-US" sz="34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PROVISION</a:t>
            </a: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through His Holy Spirit.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“what has happened to me will turn out for my deliverance.” </a:t>
            </a:r>
            <a:r>
              <a:rPr lang="en-US" sz="3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	Philippians </a:t>
            </a:r>
            <a:r>
              <a:rPr lang="en-US" sz="3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1:19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05979"/>
            <a:ext cx="5105400" cy="10703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834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6172200" cy="102817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Have an </a:t>
            </a:r>
            <a:r>
              <a:rPr lang="en-US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ASSURANCE</a:t>
            </a: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OF God’s deliverance.</a:t>
            </a:r>
            <a:endParaRPr lang="en-US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4153" y="2724150"/>
            <a:ext cx="8305800" cy="2419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“for I know that through your prayers and God’s provision of the Spirit of Jesus Christ </a:t>
            </a: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[the Holy Spirit]</a:t>
            </a:r>
            <a:endParaRPr lang="en-US" sz="3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05979"/>
            <a:ext cx="5105400" cy="10703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471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6172200" cy="107037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What does it take </a:t>
            </a: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to </a:t>
            </a:r>
            <a:r>
              <a:rPr lang="en-US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build </a:t>
            </a: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/>
            </a:r>
            <a:b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</a:t>
            </a:r>
            <a:r>
              <a:rPr lang="en-US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in your relationships? </a:t>
            </a:r>
            <a:endParaRPr lang="en-US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6172200" cy="102817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Have an </a:t>
            </a:r>
            <a:r>
              <a:rPr lang="en-US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ASSURANCE</a:t>
            </a: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OF God’s deliverance.</a:t>
            </a:r>
            <a:endParaRPr lang="en-US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4153" y="2724150"/>
            <a:ext cx="8305800" cy="2419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“what has happened to me will turn out for my deliverance. </a:t>
            </a:r>
            <a:r>
              <a:rPr lang="en-US" sz="34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20</a:t>
            </a:r>
            <a:r>
              <a:rPr lang="en-US" sz="3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I eagerly expect and hope that I will in no way be ashamed, </a:t>
            </a:r>
            <a:endParaRPr lang="en-US" sz="3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25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6172200" cy="107037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What does it take </a:t>
            </a: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to </a:t>
            </a:r>
            <a:r>
              <a:rPr lang="en-US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build </a:t>
            </a: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/>
            </a:r>
            <a:b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</a:t>
            </a:r>
            <a:r>
              <a:rPr lang="en-US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in your relationships? </a:t>
            </a:r>
            <a:endParaRPr lang="en-US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6172200" cy="102817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Have an </a:t>
            </a:r>
            <a:r>
              <a:rPr lang="en-US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ASSURANCE</a:t>
            </a: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OF God’s deliverance.</a:t>
            </a:r>
            <a:endParaRPr lang="en-US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4153" y="2724150"/>
            <a:ext cx="8305800" cy="2419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but will have sufficient courage so that now as always Christ will be exalted in my body, whether by life or by death.” 		Philippians 1:19b-20</a:t>
            </a:r>
            <a:endParaRPr lang="en-US" sz="3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578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6172200" cy="102817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Find God’s </a:t>
            </a:r>
            <a:r>
              <a:rPr lang="en-US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PURPOSE</a:t>
            </a:r>
            <a:r>
              <a:rPr lang="en-US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for your life.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4153" y="2571750"/>
            <a:ext cx="83058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“For to me, to live is Christ and to die is gain.” </a:t>
            </a:r>
            <a:r>
              <a:rPr lang="en-US" sz="3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					Philippians </a:t>
            </a:r>
            <a:r>
              <a:rPr lang="en-US" sz="3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1:21</a:t>
            </a:r>
            <a:endParaRPr lang="en-US" sz="3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05979"/>
            <a:ext cx="5105400" cy="10703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Five Keys to Finding </a:t>
            </a:r>
            <a:b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</a:b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Joy in Every Situation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02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666750"/>
            <a:ext cx="64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742700"/>
                </a:solidFill>
                <a:effectLst>
                  <a:outerShdw blurRad="38100" dist="38100" dir="3600000" algn="ctr" rotWithShape="0">
                    <a:schemeClr val="bg1"/>
                  </a:outerShdw>
                </a:effectLst>
              </a:rPr>
              <a:t>How would you fill in this blank?</a:t>
            </a:r>
          </a:p>
          <a:p>
            <a:pPr algn="ctr"/>
            <a:r>
              <a:rPr lang="en-US" sz="4800" b="1" dirty="0" smtClean="0">
                <a:solidFill>
                  <a:srgbClr val="742700"/>
                </a:solidFill>
                <a:effectLst>
                  <a:outerShdw blurRad="38100" dist="38100" dir="3600000" algn="ctr" rotWithShape="0">
                    <a:schemeClr val="bg1"/>
                  </a:outerShdw>
                </a:effectLst>
              </a:rPr>
              <a:t>For me to live is ______________?</a:t>
            </a:r>
          </a:p>
        </p:txBody>
      </p:sp>
    </p:spTree>
    <p:extLst>
      <p:ext uri="{BB962C8B-B14F-4D97-AF65-F5344CB8AC3E}">
        <p14:creationId xmlns:p14="http://schemas.microsoft.com/office/powerpoint/2010/main" val="29001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+mn-lt"/>
              </a:rPr>
              <a:t>Conclusion</a:t>
            </a:r>
            <a:r>
              <a:rPr lang="en-US" sz="4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:</a:t>
            </a:r>
            <a:endParaRPr lang="en-US" sz="4000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047750"/>
            <a:ext cx="6858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42700"/>
                </a:solidFill>
                <a:effectLst>
                  <a:outerShdw blurRad="38100" dist="38100" dir="3600000" algn="ctr" rotWithShape="0">
                    <a:schemeClr val="bg1"/>
                  </a:outerShdw>
                </a:effectLst>
              </a:rPr>
              <a:t>What is your purpose in life? What are you living for?</a:t>
            </a:r>
          </a:p>
          <a:p>
            <a:endParaRPr lang="en-US" sz="3200" b="1" dirty="0" smtClean="0">
              <a:solidFill>
                <a:srgbClr val="742700"/>
              </a:solidFill>
              <a:effectLst>
                <a:outerShdw blurRad="38100" dist="38100" dir="3600000" algn="ctr" rotWithShape="0">
                  <a:schemeClr val="bg1"/>
                </a:outerShdw>
              </a:effectLst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742700"/>
                </a:solidFill>
                <a:effectLst>
                  <a:outerShdw blurRad="38100" dist="38100" dir="3600000" algn="ctr" rotWithShape="0">
                    <a:schemeClr val="bg1"/>
                  </a:outerShdw>
                </a:effectLst>
              </a:rPr>
              <a:t>Some people live for </a:t>
            </a:r>
            <a:r>
              <a:rPr lang="en-US" sz="3200" b="1" u="sng" dirty="0" smtClean="0">
                <a:solidFill>
                  <a:srgbClr val="742700"/>
                </a:solidFill>
                <a:effectLst>
                  <a:outerShdw blurRad="38100" dist="38100" dir="3600000" algn="ctr" rotWithShape="0">
                    <a:schemeClr val="bg1"/>
                  </a:outerShdw>
                </a:effectLst>
              </a:rPr>
              <a:t>POSSESSIONS</a:t>
            </a:r>
            <a:r>
              <a:rPr lang="en-US" sz="3200" b="1" dirty="0" smtClean="0">
                <a:solidFill>
                  <a:srgbClr val="742700"/>
                </a:solidFill>
                <a:effectLst>
                  <a:outerShdw blurRad="38100" dist="38100" dir="3600000" algn="ctr" rotWithShape="0">
                    <a:schemeClr val="bg1"/>
                  </a:outerShdw>
                </a:effectLst>
              </a:rPr>
              <a:t>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742700"/>
                </a:solidFill>
                <a:effectLst>
                  <a:outerShdw blurRad="38100" dist="38100" dir="3600000" algn="ctr" rotWithShape="0">
                    <a:schemeClr val="bg1"/>
                  </a:outerShdw>
                </a:effectLst>
              </a:rPr>
              <a:t>Some people live for </a:t>
            </a:r>
            <a:r>
              <a:rPr lang="en-US" sz="3200" b="1" u="sng" dirty="0" smtClean="0">
                <a:solidFill>
                  <a:srgbClr val="742700"/>
                </a:solidFill>
                <a:effectLst>
                  <a:outerShdw blurRad="38100" dist="38100" dir="3600000" algn="ctr" rotWithShape="0">
                    <a:schemeClr val="bg1"/>
                  </a:outerShdw>
                </a:effectLst>
              </a:rPr>
              <a:t>PLEASURE</a:t>
            </a:r>
            <a:r>
              <a:rPr lang="en-US" sz="3200" b="1" dirty="0" smtClean="0">
                <a:solidFill>
                  <a:srgbClr val="742700"/>
                </a:solidFill>
                <a:effectLst>
                  <a:outerShdw blurRad="38100" dist="38100" dir="3600000" algn="ctr" rotWithShape="0">
                    <a:schemeClr val="bg1"/>
                  </a:outerShdw>
                </a:effectLst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742700"/>
                </a:solidFill>
                <a:effectLst>
                  <a:outerShdw blurRad="38100" dist="38100" dir="3600000" algn="ctr" rotWithShape="0">
                    <a:schemeClr val="bg1"/>
                  </a:outerShdw>
                </a:effectLst>
              </a:rPr>
              <a:t>Some people live for </a:t>
            </a:r>
            <a:r>
              <a:rPr lang="en-US" sz="3200" b="1" u="sng" dirty="0" smtClean="0">
                <a:solidFill>
                  <a:srgbClr val="742700"/>
                </a:solidFill>
                <a:effectLst>
                  <a:outerShdw blurRad="38100" dist="38100" dir="3600000" algn="ctr" rotWithShape="0">
                    <a:schemeClr val="bg1"/>
                  </a:outerShdw>
                </a:effectLst>
              </a:rPr>
              <a:t>POWER</a:t>
            </a:r>
            <a:r>
              <a:rPr lang="en-US" sz="3200" b="1" dirty="0" smtClean="0">
                <a:solidFill>
                  <a:srgbClr val="742700"/>
                </a:solidFill>
                <a:effectLst>
                  <a:outerShdw blurRad="38100" dist="38100" dir="3600000" algn="ctr" rotWithShape="0">
                    <a:schemeClr val="bg1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647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6019800" cy="3394472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“For to me, to live is Christ and to die is gain.”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			Philippians 1:21</a:t>
            </a:r>
            <a:endParaRPr lang="en-US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616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19350"/>
            <a:ext cx="6781800" cy="1828800"/>
          </a:xfrm>
        </p:spPr>
        <p:txBody>
          <a:bodyPr>
            <a:normAutofit/>
          </a:bodyPr>
          <a:lstStyle/>
          <a:p>
            <a:pPr>
              <a:lnSpc>
                <a:spcPts val="6000"/>
              </a:lnSpc>
            </a:pPr>
            <a:r>
              <a:rPr lang="en-US" sz="6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#3.  Always Put</a:t>
            </a:r>
            <a:br>
              <a:rPr lang="en-US" sz="6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</a:br>
            <a:r>
              <a:rPr lang="en-US" sz="6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	  Others First</a:t>
            </a:r>
            <a:endParaRPr lang="en-US" sz="6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78" y="4171950"/>
            <a:ext cx="6781800" cy="609600"/>
          </a:xfrm>
          <a:noFill/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Philippians 2:1-8</a:t>
            </a:r>
            <a:endParaRPr lang="en-US" sz="28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5862" y="971550"/>
            <a:ext cx="6781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3</a:t>
            </a:r>
            <a:r>
              <a:rPr lang="en-US" sz="35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in the series</a:t>
            </a:r>
          </a:p>
          <a:p>
            <a:r>
              <a:rPr lang="en-US" sz="52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Biblical Keys to Living </a:t>
            </a:r>
          </a:p>
          <a:p>
            <a:r>
              <a:rPr lang="en-US" sz="52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 Joy Filled Life</a:t>
            </a:r>
            <a:endParaRPr lang="en-US" sz="52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3350"/>
            <a:ext cx="67759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742700"/>
                </a:solidFill>
                <a:latin typeface="+mj-lt"/>
              </a:rPr>
              <a:t>NEXT WEEK</a:t>
            </a:r>
            <a:endParaRPr lang="en-US" sz="5400" b="1" dirty="0">
              <a:solidFill>
                <a:srgbClr val="7427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187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8600" y="29952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42700"/>
                </a:solidFill>
                <a:effectLst>
                  <a:outerShdw blurRad="12700" dist="25400" dir="3000000" algn="ctr" rotWithShape="0">
                    <a:schemeClr val="bg1"/>
                  </a:outerShdw>
                </a:effectLst>
              </a:rPr>
              <a:t>Philippians 1:12-26</a:t>
            </a:r>
            <a:endParaRPr lang="en-US" sz="2800" b="1" dirty="0">
              <a:solidFill>
                <a:srgbClr val="742700"/>
              </a:solidFill>
              <a:effectLst>
                <a:outerShdw blurRad="12700" dist="25400" dir="3000000" algn="ctr" rotWithShape="0">
                  <a:schemeClr val="bg1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666750"/>
            <a:ext cx="68382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15</a:t>
            </a:r>
            <a:r>
              <a:rPr lang="en-US" sz="36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 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It is true that some preach Christ out of envy and rivalry, but others out of goodwill. </a:t>
            </a:r>
            <a:r>
              <a:rPr lang="en-US" sz="36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16 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 latter do so out of love, knowing that I am put here for the defense of the gospel. </a:t>
            </a:r>
            <a:r>
              <a:rPr lang="en-US" sz="36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17 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 former preach Christ out of selfish ambition, </a:t>
            </a:r>
          </a:p>
        </p:txBody>
      </p:sp>
    </p:spTree>
    <p:extLst>
      <p:ext uri="{BB962C8B-B14F-4D97-AF65-F5344CB8AC3E}">
        <p14:creationId xmlns:p14="http://schemas.microsoft.com/office/powerpoint/2010/main" val="310143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8600" y="29952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42700"/>
                </a:solidFill>
                <a:effectLst>
                  <a:outerShdw blurRad="12700" dist="25400" dir="3000000" algn="ctr" rotWithShape="0">
                    <a:schemeClr val="bg1"/>
                  </a:outerShdw>
                </a:effectLst>
              </a:rPr>
              <a:t>Philippians 1:12-26</a:t>
            </a:r>
            <a:endParaRPr lang="en-US" sz="2800" b="1" dirty="0">
              <a:solidFill>
                <a:srgbClr val="742700"/>
              </a:solidFill>
              <a:effectLst>
                <a:outerShdw blurRad="12700" dist="25400" dir="3000000" algn="ctr" rotWithShape="0">
                  <a:schemeClr val="bg1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666750"/>
            <a:ext cx="68382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not 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sincerely, supposing that they can stir up trouble for me while I am in chains. </a:t>
            </a:r>
            <a:r>
              <a:rPr lang="en-US" sz="36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18 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But what does it matter? The important thing is that in every way, whether from false motives or true, Christ is preached. </a:t>
            </a:r>
          </a:p>
        </p:txBody>
      </p:sp>
    </p:spTree>
    <p:extLst>
      <p:ext uri="{BB962C8B-B14F-4D97-AF65-F5344CB8AC3E}">
        <p14:creationId xmlns:p14="http://schemas.microsoft.com/office/powerpoint/2010/main" val="147044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8600" y="29952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42700"/>
                </a:solidFill>
                <a:effectLst>
                  <a:outerShdw blurRad="12700" dist="25400" dir="3000000" algn="ctr" rotWithShape="0">
                    <a:schemeClr val="bg1"/>
                  </a:outerShdw>
                </a:effectLst>
              </a:rPr>
              <a:t>Philippians 1:12-26</a:t>
            </a:r>
            <a:endParaRPr lang="en-US" sz="2800" b="1" dirty="0">
              <a:solidFill>
                <a:srgbClr val="742700"/>
              </a:solidFill>
              <a:effectLst>
                <a:outerShdw blurRad="12700" dist="25400" dir="3000000" algn="ctr" rotWithShape="0">
                  <a:schemeClr val="bg1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666750"/>
            <a:ext cx="68382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And 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because of this I rejoice.</a:t>
            </a:r>
          </a:p>
          <a:p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Yes, and I will continue to rejoice, </a:t>
            </a:r>
            <a:r>
              <a:rPr lang="en-US" sz="36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19 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for I know that through your prayers and God’s provision of the Spirit of Jesus Christ what has happened to me will turn out for my deliverance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 </a:t>
            </a:r>
            <a:endParaRPr lang="en-US" sz="3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922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8600" y="29952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42700"/>
                </a:solidFill>
                <a:effectLst>
                  <a:outerShdw blurRad="12700" dist="25400" dir="3000000" algn="ctr" rotWithShape="0">
                    <a:schemeClr val="bg1"/>
                  </a:outerShdw>
                </a:effectLst>
              </a:rPr>
              <a:t>Philippians 1:12-26</a:t>
            </a:r>
            <a:endParaRPr lang="en-US" sz="2800" b="1" dirty="0">
              <a:solidFill>
                <a:srgbClr val="742700"/>
              </a:solidFill>
              <a:effectLst>
                <a:outerShdw blurRad="12700" dist="25400" dir="3000000" algn="ctr" rotWithShape="0">
                  <a:schemeClr val="bg1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666750"/>
            <a:ext cx="68382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20</a:t>
            </a:r>
            <a:r>
              <a:rPr lang="en-US" sz="36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 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 eagerly expect and hope that I will in no way be ashamed, but will have sufficient courage so that now as always Christ will be exalted in my body, whether by life or by death. </a:t>
            </a:r>
            <a:r>
              <a:rPr lang="en-US" sz="36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21 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For to me, to live is Christ and to die is gain. </a:t>
            </a:r>
          </a:p>
        </p:txBody>
      </p:sp>
    </p:spTree>
    <p:extLst>
      <p:ext uri="{BB962C8B-B14F-4D97-AF65-F5344CB8AC3E}">
        <p14:creationId xmlns:p14="http://schemas.microsoft.com/office/powerpoint/2010/main" val="297418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8600" y="29952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42700"/>
                </a:solidFill>
                <a:effectLst>
                  <a:outerShdw blurRad="12700" dist="25400" dir="3000000" algn="ctr" rotWithShape="0">
                    <a:schemeClr val="bg1"/>
                  </a:outerShdw>
                </a:effectLst>
              </a:rPr>
              <a:t>Philippians 1:12-26</a:t>
            </a:r>
            <a:endParaRPr lang="en-US" sz="2800" b="1" dirty="0">
              <a:solidFill>
                <a:srgbClr val="742700"/>
              </a:solidFill>
              <a:effectLst>
                <a:outerShdw blurRad="12700" dist="25400" dir="3000000" algn="ctr" rotWithShape="0">
                  <a:schemeClr val="bg1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666750"/>
            <a:ext cx="68382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22</a:t>
            </a:r>
            <a:r>
              <a:rPr lang="en-US" sz="36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 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If I am to go on living in the body, this will mean fruitful labor for me. Yet what shall I choose? I do not know! </a:t>
            </a:r>
            <a:r>
              <a:rPr lang="en-US" sz="36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23 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 am torn between the two: I desire to depart and be with Christ, which is better by far; </a:t>
            </a:r>
          </a:p>
        </p:txBody>
      </p:sp>
    </p:spTree>
    <p:extLst>
      <p:ext uri="{BB962C8B-B14F-4D97-AF65-F5344CB8AC3E}">
        <p14:creationId xmlns:p14="http://schemas.microsoft.com/office/powerpoint/2010/main" val="304414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8600" y="29952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42700"/>
                </a:solidFill>
                <a:effectLst>
                  <a:outerShdw blurRad="12700" dist="25400" dir="3000000" algn="ctr" rotWithShape="0">
                    <a:schemeClr val="bg1"/>
                  </a:outerShdw>
                </a:effectLst>
              </a:rPr>
              <a:t>Philippians 1:12-26</a:t>
            </a:r>
            <a:endParaRPr lang="en-US" sz="2800" b="1" dirty="0">
              <a:solidFill>
                <a:srgbClr val="742700"/>
              </a:solidFill>
              <a:effectLst>
                <a:outerShdw blurRad="12700" dist="25400" dir="3000000" algn="ctr" rotWithShape="0">
                  <a:schemeClr val="bg1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666750"/>
            <a:ext cx="68382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24</a:t>
            </a:r>
            <a:r>
              <a:rPr lang="en-US" sz="36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 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but it is more necessary for you that I remain in the body. </a:t>
            </a:r>
            <a:r>
              <a:rPr lang="en-US" sz="36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25 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Convinced of this, I know that I will remain, and I will continue with all of you for your progress and joy in the faith, </a:t>
            </a:r>
          </a:p>
        </p:txBody>
      </p:sp>
    </p:spTree>
    <p:extLst>
      <p:ext uri="{BB962C8B-B14F-4D97-AF65-F5344CB8AC3E}">
        <p14:creationId xmlns:p14="http://schemas.microsoft.com/office/powerpoint/2010/main" val="181522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97480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2895</TotalTime>
  <Words>974</Words>
  <Application>Microsoft Office PowerPoint</Application>
  <PresentationFormat>On-screen Show (16:9)</PresentationFormat>
  <Paragraphs>133</Paragraphs>
  <Slides>39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#2. Find Joy in Every Situation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Five Keys to Finding  Joy in Every Situation</vt:lpstr>
      <vt:lpstr>Five Keys to Finding  Joy in Every Situation</vt:lpstr>
      <vt:lpstr>Five Keys to Finding  Joy in Every Situation</vt:lpstr>
      <vt:lpstr>Five Keys to Finding  Joy in Every Situation</vt:lpstr>
      <vt:lpstr>PowerPoint Presentation</vt:lpstr>
      <vt:lpstr>PowerPoint Presentation</vt:lpstr>
      <vt:lpstr>Five Keys to Finding  Joy in Every Situation</vt:lpstr>
      <vt:lpstr>Five Keys to Finding  Joy in Every Situation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does it take to build  joy in your relationships? </vt:lpstr>
      <vt:lpstr>What does it take to build  joy in your relationships? </vt:lpstr>
      <vt:lpstr>PowerPoint Presentation</vt:lpstr>
      <vt:lpstr>PowerPoint Presentation</vt:lpstr>
      <vt:lpstr>Conclusion:</vt:lpstr>
      <vt:lpstr>PowerPoint Presentation</vt:lpstr>
      <vt:lpstr>#3.  Always Put     Others First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PRRagle</dc:creator>
  <cp:lastModifiedBy>PRRagle</cp:lastModifiedBy>
  <cp:revision>97</cp:revision>
  <cp:lastPrinted>2015-09-06T18:00:59Z</cp:lastPrinted>
  <dcterms:created xsi:type="dcterms:W3CDTF">2015-08-22T23:11:26Z</dcterms:created>
  <dcterms:modified xsi:type="dcterms:W3CDTF">2015-10-04T17:27:37Z</dcterms:modified>
</cp:coreProperties>
</file>