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61" r:id="rId3"/>
    <p:sldId id="257" r:id="rId4"/>
    <p:sldId id="258" r:id="rId5"/>
    <p:sldId id="259" r:id="rId6"/>
    <p:sldId id="262" r:id="rId7"/>
    <p:sldId id="263" r:id="rId8"/>
    <p:sldId id="265" r:id="rId9"/>
    <p:sldId id="264" r:id="rId10"/>
    <p:sldId id="260" r:id="rId11"/>
    <p:sldId id="266" r:id="rId12"/>
    <p:sldId id="267" r:id="rId13"/>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2700"/>
    <a:srgbClr val="9933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79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07C8F178-3853-435C-A2EB-CF3EF5721BD8}" type="datetimeFigureOut">
              <a:rPr lang="en-US" smtClean="0"/>
              <a:t>8/22/2015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BC91099-AD31-4F5F-904A-0FBE9D11BDCA}" type="slidenum">
              <a:rPr lang="en-US" smtClean="0"/>
              <a:t>‹#›</a:t>
            </a:fld>
            <a:endParaRPr lang="en-US"/>
          </a:p>
        </p:txBody>
      </p:sp>
    </p:spTree>
    <p:extLst>
      <p:ext uri="{BB962C8B-B14F-4D97-AF65-F5344CB8AC3E}">
        <p14:creationId xmlns:p14="http://schemas.microsoft.com/office/powerpoint/2010/main" val="2977182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AB4E4083-BB04-4AB2-98E6-BF65B99D3B09}" type="datetimeFigureOut">
              <a:rPr lang="en-US" smtClean="0"/>
              <a:t>8/22/2015</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F9E70FF-895A-48DF-B25B-E9AE2B4EAE06}" type="slidenum">
              <a:rPr lang="en-US" smtClean="0"/>
              <a:t>‹#›</a:t>
            </a:fld>
            <a:endParaRPr lang="en-US"/>
          </a:p>
        </p:txBody>
      </p:sp>
    </p:spTree>
    <p:extLst>
      <p:ext uri="{BB962C8B-B14F-4D97-AF65-F5344CB8AC3E}">
        <p14:creationId xmlns:p14="http://schemas.microsoft.com/office/powerpoint/2010/main" val="1035669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E70FF-895A-48DF-B25B-E9AE2B4EAE06}" type="slidenum">
              <a:rPr lang="en-US" smtClean="0"/>
              <a:t>1</a:t>
            </a:fld>
            <a:endParaRPr lang="en-US"/>
          </a:p>
        </p:txBody>
      </p:sp>
    </p:spTree>
    <p:extLst>
      <p:ext uri="{BB962C8B-B14F-4D97-AF65-F5344CB8AC3E}">
        <p14:creationId xmlns:p14="http://schemas.microsoft.com/office/powerpoint/2010/main" val="4096164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E70FF-895A-48DF-B25B-E9AE2B4EAE06}" type="slidenum">
              <a:rPr lang="en-US" smtClean="0"/>
              <a:t>10</a:t>
            </a:fld>
            <a:endParaRPr lang="en-US"/>
          </a:p>
        </p:txBody>
      </p:sp>
    </p:spTree>
    <p:extLst>
      <p:ext uri="{BB962C8B-B14F-4D97-AF65-F5344CB8AC3E}">
        <p14:creationId xmlns:p14="http://schemas.microsoft.com/office/powerpoint/2010/main" val="118953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E70FF-895A-48DF-B25B-E9AE2B4EAE06}" type="slidenum">
              <a:rPr lang="en-US" smtClean="0"/>
              <a:t>11</a:t>
            </a:fld>
            <a:endParaRPr lang="en-US"/>
          </a:p>
        </p:txBody>
      </p:sp>
    </p:spTree>
    <p:extLst>
      <p:ext uri="{BB962C8B-B14F-4D97-AF65-F5344CB8AC3E}">
        <p14:creationId xmlns:p14="http://schemas.microsoft.com/office/powerpoint/2010/main" val="648812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E70FF-895A-48DF-B25B-E9AE2B4EAE06}" type="slidenum">
              <a:rPr lang="en-US" smtClean="0"/>
              <a:t>12</a:t>
            </a:fld>
            <a:endParaRPr lang="en-US"/>
          </a:p>
        </p:txBody>
      </p:sp>
    </p:spTree>
    <p:extLst>
      <p:ext uri="{BB962C8B-B14F-4D97-AF65-F5344CB8AC3E}">
        <p14:creationId xmlns:p14="http://schemas.microsoft.com/office/powerpoint/2010/main" val="3058047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E70FF-895A-48DF-B25B-E9AE2B4EAE06}" type="slidenum">
              <a:rPr lang="en-US" smtClean="0"/>
              <a:t>2</a:t>
            </a:fld>
            <a:endParaRPr lang="en-US"/>
          </a:p>
        </p:txBody>
      </p:sp>
    </p:spTree>
    <p:extLst>
      <p:ext uri="{BB962C8B-B14F-4D97-AF65-F5344CB8AC3E}">
        <p14:creationId xmlns:p14="http://schemas.microsoft.com/office/powerpoint/2010/main" val="358767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E70FF-895A-48DF-B25B-E9AE2B4EAE06}" type="slidenum">
              <a:rPr lang="en-US" smtClean="0"/>
              <a:t>3</a:t>
            </a:fld>
            <a:endParaRPr lang="en-US"/>
          </a:p>
        </p:txBody>
      </p:sp>
    </p:spTree>
    <p:extLst>
      <p:ext uri="{BB962C8B-B14F-4D97-AF65-F5344CB8AC3E}">
        <p14:creationId xmlns:p14="http://schemas.microsoft.com/office/powerpoint/2010/main" val="4079880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E70FF-895A-48DF-B25B-E9AE2B4EAE06}" type="slidenum">
              <a:rPr lang="en-US" smtClean="0"/>
              <a:t>4</a:t>
            </a:fld>
            <a:endParaRPr lang="en-US"/>
          </a:p>
        </p:txBody>
      </p:sp>
    </p:spTree>
    <p:extLst>
      <p:ext uri="{BB962C8B-B14F-4D97-AF65-F5344CB8AC3E}">
        <p14:creationId xmlns:p14="http://schemas.microsoft.com/office/powerpoint/2010/main" val="525864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E70FF-895A-48DF-B25B-E9AE2B4EAE06}" type="slidenum">
              <a:rPr lang="en-US" smtClean="0"/>
              <a:t>5</a:t>
            </a:fld>
            <a:endParaRPr lang="en-US"/>
          </a:p>
        </p:txBody>
      </p:sp>
    </p:spTree>
    <p:extLst>
      <p:ext uri="{BB962C8B-B14F-4D97-AF65-F5344CB8AC3E}">
        <p14:creationId xmlns:p14="http://schemas.microsoft.com/office/powerpoint/2010/main" val="3662296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E70FF-895A-48DF-B25B-E9AE2B4EAE06}" type="slidenum">
              <a:rPr lang="en-US" smtClean="0"/>
              <a:t>6</a:t>
            </a:fld>
            <a:endParaRPr lang="en-US"/>
          </a:p>
        </p:txBody>
      </p:sp>
    </p:spTree>
    <p:extLst>
      <p:ext uri="{BB962C8B-B14F-4D97-AF65-F5344CB8AC3E}">
        <p14:creationId xmlns:p14="http://schemas.microsoft.com/office/powerpoint/2010/main" val="3243552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E70FF-895A-48DF-B25B-E9AE2B4EAE06}" type="slidenum">
              <a:rPr lang="en-US" smtClean="0"/>
              <a:t>7</a:t>
            </a:fld>
            <a:endParaRPr lang="en-US"/>
          </a:p>
        </p:txBody>
      </p:sp>
    </p:spTree>
    <p:extLst>
      <p:ext uri="{BB962C8B-B14F-4D97-AF65-F5344CB8AC3E}">
        <p14:creationId xmlns:p14="http://schemas.microsoft.com/office/powerpoint/2010/main" val="3943021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E70FF-895A-48DF-B25B-E9AE2B4EAE06}" type="slidenum">
              <a:rPr lang="en-US" smtClean="0"/>
              <a:t>8</a:t>
            </a:fld>
            <a:endParaRPr lang="en-US"/>
          </a:p>
        </p:txBody>
      </p:sp>
    </p:spTree>
    <p:extLst>
      <p:ext uri="{BB962C8B-B14F-4D97-AF65-F5344CB8AC3E}">
        <p14:creationId xmlns:p14="http://schemas.microsoft.com/office/powerpoint/2010/main" val="2813669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9E70FF-895A-48DF-B25B-E9AE2B4EAE06}" type="slidenum">
              <a:rPr lang="en-US" smtClean="0"/>
              <a:t>9</a:t>
            </a:fld>
            <a:endParaRPr lang="en-US"/>
          </a:p>
        </p:txBody>
      </p:sp>
    </p:spTree>
    <p:extLst>
      <p:ext uri="{BB962C8B-B14F-4D97-AF65-F5344CB8AC3E}">
        <p14:creationId xmlns:p14="http://schemas.microsoft.com/office/powerpoint/2010/main" val="172321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E3F887-9537-4979-8B22-6BCF6F1C296E}" type="datetimeFigureOut">
              <a:rPr lang="en-US" smtClean="0"/>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3C09D-92D5-4E94-888F-FEBE58E3A707}" type="slidenum">
              <a:rPr lang="en-US" smtClean="0"/>
              <a:t>‹#›</a:t>
            </a:fld>
            <a:endParaRPr lang="en-US"/>
          </a:p>
        </p:txBody>
      </p:sp>
    </p:spTree>
    <p:extLst>
      <p:ext uri="{BB962C8B-B14F-4D97-AF65-F5344CB8AC3E}">
        <p14:creationId xmlns:p14="http://schemas.microsoft.com/office/powerpoint/2010/main" val="4173154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3F887-9537-4979-8B22-6BCF6F1C296E}" type="datetimeFigureOut">
              <a:rPr lang="en-US" smtClean="0"/>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3C09D-92D5-4E94-888F-FEBE58E3A707}" type="slidenum">
              <a:rPr lang="en-US" smtClean="0"/>
              <a:t>‹#›</a:t>
            </a:fld>
            <a:endParaRPr lang="en-US"/>
          </a:p>
        </p:txBody>
      </p:sp>
    </p:spTree>
    <p:extLst>
      <p:ext uri="{BB962C8B-B14F-4D97-AF65-F5344CB8AC3E}">
        <p14:creationId xmlns:p14="http://schemas.microsoft.com/office/powerpoint/2010/main" val="204163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3F887-9537-4979-8B22-6BCF6F1C296E}" type="datetimeFigureOut">
              <a:rPr lang="en-US" smtClean="0"/>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3C09D-92D5-4E94-888F-FEBE58E3A707}" type="slidenum">
              <a:rPr lang="en-US" smtClean="0"/>
              <a:t>‹#›</a:t>
            </a:fld>
            <a:endParaRPr lang="en-US"/>
          </a:p>
        </p:txBody>
      </p:sp>
    </p:spTree>
    <p:extLst>
      <p:ext uri="{BB962C8B-B14F-4D97-AF65-F5344CB8AC3E}">
        <p14:creationId xmlns:p14="http://schemas.microsoft.com/office/powerpoint/2010/main" val="42001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E3F887-9537-4979-8B22-6BCF6F1C296E}" type="datetimeFigureOut">
              <a:rPr lang="en-US" smtClean="0"/>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3C09D-92D5-4E94-888F-FEBE58E3A707}" type="slidenum">
              <a:rPr lang="en-US" smtClean="0"/>
              <a:t>‹#›</a:t>
            </a:fld>
            <a:endParaRPr lang="en-US"/>
          </a:p>
        </p:txBody>
      </p:sp>
    </p:spTree>
    <p:extLst>
      <p:ext uri="{BB962C8B-B14F-4D97-AF65-F5344CB8AC3E}">
        <p14:creationId xmlns:p14="http://schemas.microsoft.com/office/powerpoint/2010/main" val="73764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E3F887-9537-4979-8B22-6BCF6F1C296E}" type="datetimeFigureOut">
              <a:rPr lang="en-US" smtClean="0"/>
              <a:t>8/22/2015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3C09D-92D5-4E94-888F-FEBE58E3A707}" type="slidenum">
              <a:rPr lang="en-US" smtClean="0"/>
              <a:t>‹#›</a:t>
            </a:fld>
            <a:endParaRPr lang="en-US"/>
          </a:p>
        </p:txBody>
      </p:sp>
    </p:spTree>
    <p:extLst>
      <p:ext uri="{BB962C8B-B14F-4D97-AF65-F5344CB8AC3E}">
        <p14:creationId xmlns:p14="http://schemas.microsoft.com/office/powerpoint/2010/main" val="2141677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E3F887-9537-4979-8B22-6BCF6F1C296E}" type="datetimeFigureOut">
              <a:rPr lang="en-US" smtClean="0"/>
              <a:t>8/22/2015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3C09D-92D5-4E94-888F-FEBE58E3A707}" type="slidenum">
              <a:rPr lang="en-US" smtClean="0"/>
              <a:t>‹#›</a:t>
            </a:fld>
            <a:endParaRPr lang="en-US"/>
          </a:p>
        </p:txBody>
      </p:sp>
    </p:spTree>
    <p:extLst>
      <p:ext uri="{BB962C8B-B14F-4D97-AF65-F5344CB8AC3E}">
        <p14:creationId xmlns:p14="http://schemas.microsoft.com/office/powerpoint/2010/main" val="255429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E3F887-9537-4979-8B22-6BCF6F1C296E}" type="datetimeFigureOut">
              <a:rPr lang="en-US" smtClean="0"/>
              <a:t>8/22/2015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3C09D-92D5-4E94-888F-FEBE58E3A707}" type="slidenum">
              <a:rPr lang="en-US" smtClean="0"/>
              <a:t>‹#›</a:t>
            </a:fld>
            <a:endParaRPr lang="en-US"/>
          </a:p>
        </p:txBody>
      </p:sp>
    </p:spTree>
    <p:extLst>
      <p:ext uri="{BB962C8B-B14F-4D97-AF65-F5344CB8AC3E}">
        <p14:creationId xmlns:p14="http://schemas.microsoft.com/office/powerpoint/2010/main" val="40476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E3F887-9537-4979-8B22-6BCF6F1C296E}" type="datetimeFigureOut">
              <a:rPr lang="en-US" smtClean="0"/>
              <a:t>8/22/2015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3C09D-92D5-4E94-888F-FEBE58E3A707}" type="slidenum">
              <a:rPr lang="en-US" smtClean="0"/>
              <a:t>‹#›</a:t>
            </a:fld>
            <a:endParaRPr lang="en-US"/>
          </a:p>
        </p:txBody>
      </p:sp>
    </p:spTree>
    <p:extLst>
      <p:ext uri="{BB962C8B-B14F-4D97-AF65-F5344CB8AC3E}">
        <p14:creationId xmlns:p14="http://schemas.microsoft.com/office/powerpoint/2010/main" val="171122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3F887-9537-4979-8B22-6BCF6F1C296E}" type="datetimeFigureOut">
              <a:rPr lang="en-US" smtClean="0"/>
              <a:t>8/22/2015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3C09D-92D5-4E94-888F-FEBE58E3A707}" type="slidenum">
              <a:rPr lang="en-US" smtClean="0"/>
              <a:t>‹#›</a:t>
            </a:fld>
            <a:endParaRPr lang="en-US"/>
          </a:p>
        </p:txBody>
      </p:sp>
    </p:spTree>
    <p:extLst>
      <p:ext uri="{BB962C8B-B14F-4D97-AF65-F5344CB8AC3E}">
        <p14:creationId xmlns:p14="http://schemas.microsoft.com/office/powerpoint/2010/main" val="537378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3F887-9537-4979-8B22-6BCF6F1C296E}" type="datetimeFigureOut">
              <a:rPr lang="en-US" smtClean="0"/>
              <a:t>8/22/2015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3C09D-92D5-4E94-888F-FEBE58E3A707}" type="slidenum">
              <a:rPr lang="en-US" smtClean="0"/>
              <a:t>‹#›</a:t>
            </a:fld>
            <a:endParaRPr lang="en-US"/>
          </a:p>
        </p:txBody>
      </p:sp>
    </p:spTree>
    <p:extLst>
      <p:ext uri="{BB962C8B-B14F-4D97-AF65-F5344CB8AC3E}">
        <p14:creationId xmlns:p14="http://schemas.microsoft.com/office/powerpoint/2010/main" val="2746119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E3F887-9537-4979-8B22-6BCF6F1C296E}" type="datetimeFigureOut">
              <a:rPr lang="en-US" smtClean="0"/>
              <a:t>8/22/2015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3C09D-92D5-4E94-888F-FEBE58E3A707}" type="slidenum">
              <a:rPr lang="en-US" smtClean="0"/>
              <a:t>‹#›</a:t>
            </a:fld>
            <a:endParaRPr lang="en-US"/>
          </a:p>
        </p:txBody>
      </p:sp>
    </p:spTree>
    <p:extLst>
      <p:ext uri="{BB962C8B-B14F-4D97-AF65-F5344CB8AC3E}">
        <p14:creationId xmlns:p14="http://schemas.microsoft.com/office/powerpoint/2010/main" val="3060961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CE3F887-9537-4979-8B22-6BCF6F1C296E}" type="datetimeFigureOut">
              <a:rPr lang="en-US" smtClean="0"/>
              <a:t>8/22/2015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1043C09D-92D5-4E94-888F-FEBE58E3A707}" type="slidenum">
              <a:rPr lang="en-US" smtClean="0"/>
              <a:t>‹#›</a:t>
            </a:fld>
            <a:endParaRPr lang="en-US"/>
          </a:p>
        </p:txBody>
      </p:sp>
    </p:spTree>
    <p:extLst>
      <p:ext uri="{BB962C8B-B14F-4D97-AF65-F5344CB8AC3E}">
        <p14:creationId xmlns:p14="http://schemas.microsoft.com/office/powerpoint/2010/main" val="4027992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2209802" y="1581150"/>
            <a:ext cx="4953000" cy="923330"/>
          </a:xfrm>
          <a:prstGeom prst="rect">
            <a:avLst/>
          </a:prstGeom>
          <a:noFill/>
          <a:ln>
            <a:noFill/>
          </a:ln>
        </p:spPr>
        <p:txBody>
          <a:bodyPr wrap="square" rtlCol="0">
            <a:spAutoFit/>
          </a:bodyPr>
          <a:lstStyle/>
          <a:p>
            <a:pPr algn="ctr"/>
            <a:r>
              <a:rPr lang="en-US" sz="5400" dirty="0" smtClean="0">
                <a:solidFill>
                  <a:schemeClr val="bg1"/>
                </a:solidFill>
                <a:latin typeface="Abyssinica SIL" panose="02000603020000020004" pitchFamily="2" charset="0"/>
              </a:rPr>
              <a:t>The Means of</a:t>
            </a:r>
            <a:endParaRPr lang="en-US" sz="5400" dirty="0">
              <a:solidFill>
                <a:schemeClr val="bg1"/>
              </a:solidFill>
              <a:latin typeface="Abyssinica SIL" panose="02000603020000020004" pitchFamily="2" charset="0"/>
            </a:endParaRPr>
          </a:p>
        </p:txBody>
      </p:sp>
      <p:sp>
        <p:nvSpPr>
          <p:cNvPr id="6" name="TextBox 5"/>
          <p:cNvSpPr txBox="1"/>
          <p:nvPr/>
        </p:nvSpPr>
        <p:spPr>
          <a:xfrm>
            <a:off x="2231573" y="742950"/>
            <a:ext cx="4953000" cy="646331"/>
          </a:xfrm>
          <a:prstGeom prst="rect">
            <a:avLst/>
          </a:prstGeom>
          <a:noFill/>
          <a:ln>
            <a:noFill/>
          </a:ln>
        </p:spPr>
        <p:txBody>
          <a:bodyPr wrap="square" rtlCol="0">
            <a:spAutoFit/>
          </a:bodyPr>
          <a:lstStyle/>
          <a:p>
            <a:pPr algn="ctr"/>
            <a:r>
              <a:rPr lang="en-US" sz="3600" dirty="0" smtClean="0">
                <a:solidFill>
                  <a:schemeClr val="bg1"/>
                </a:solidFill>
                <a:latin typeface="Abyssinica SIL" panose="02000603020000020004" pitchFamily="2" charset="0"/>
              </a:rPr>
              <a:t>“Salt and Light”</a:t>
            </a:r>
            <a:endParaRPr lang="en-US" sz="3600" dirty="0">
              <a:solidFill>
                <a:schemeClr val="bg1"/>
              </a:solidFill>
              <a:latin typeface="Abyssinica SIL" panose="02000603020000020004" pitchFamily="2" charset="0"/>
            </a:endParaRPr>
          </a:p>
        </p:txBody>
      </p:sp>
      <p:sp>
        <p:nvSpPr>
          <p:cNvPr id="7" name="TextBox 6"/>
          <p:cNvSpPr txBox="1"/>
          <p:nvPr/>
        </p:nvSpPr>
        <p:spPr>
          <a:xfrm>
            <a:off x="2209802" y="3862685"/>
            <a:ext cx="4953000" cy="461665"/>
          </a:xfrm>
          <a:prstGeom prst="rect">
            <a:avLst/>
          </a:prstGeom>
          <a:noFill/>
          <a:ln>
            <a:noFill/>
          </a:ln>
        </p:spPr>
        <p:txBody>
          <a:bodyPr wrap="square" rtlCol="0">
            <a:spAutoFit/>
          </a:bodyPr>
          <a:lstStyle/>
          <a:p>
            <a:pPr algn="ctr"/>
            <a:r>
              <a:rPr lang="en-US" sz="2400" dirty="0" smtClean="0">
                <a:solidFill>
                  <a:schemeClr val="bg1"/>
                </a:solidFill>
                <a:effectLst>
                  <a:outerShdw blurRad="38100" dist="38100" dir="2400000" algn="ctr" rotWithShape="0">
                    <a:schemeClr val="tx1"/>
                  </a:outerShdw>
                </a:effectLst>
                <a:latin typeface="Abyssinica SIL" panose="02000603020000020004" pitchFamily="2" charset="0"/>
              </a:rPr>
              <a:t>Matthew 5:13-16</a:t>
            </a:r>
            <a:endParaRPr lang="en-US" sz="2400" dirty="0">
              <a:solidFill>
                <a:schemeClr val="bg1"/>
              </a:solidFill>
              <a:effectLst>
                <a:outerShdw blurRad="38100" dist="38100" dir="2400000" algn="ctr" rotWithShape="0">
                  <a:schemeClr val="tx1"/>
                </a:outerShdw>
              </a:effectLst>
              <a:latin typeface="Abyssinica SIL" panose="02000603020000020004" pitchFamily="2" charset="0"/>
            </a:endParaRPr>
          </a:p>
        </p:txBody>
      </p:sp>
    </p:spTree>
    <p:extLst>
      <p:ext uri="{BB962C8B-B14F-4D97-AF65-F5344CB8AC3E}">
        <p14:creationId xmlns:p14="http://schemas.microsoft.com/office/powerpoint/2010/main" val="13643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33350"/>
            <a:ext cx="1828800" cy="369332"/>
          </a:xfrm>
          <a:prstGeom prst="rect">
            <a:avLst/>
          </a:prstGeom>
          <a:noFill/>
        </p:spPr>
        <p:txBody>
          <a:bodyPr wrap="square" rtlCol="0">
            <a:spAutoFit/>
          </a:bodyPr>
          <a:lstStyle/>
          <a:p>
            <a:r>
              <a:rPr lang="en-US" b="1" dirty="0" smtClean="0">
                <a:solidFill>
                  <a:srgbClr val="742700"/>
                </a:solidFill>
                <a:effectLst>
                  <a:outerShdw blurRad="12700" dist="25400" dir="3000000" algn="ctr" rotWithShape="0">
                    <a:schemeClr val="bg1"/>
                  </a:outerShdw>
                </a:effectLst>
              </a:rPr>
              <a:t>Colossians 4:6</a:t>
            </a:r>
            <a:endParaRPr lang="en-US" b="1" dirty="0">
              <a:solidFill>
                <a:srgbClr val="742700"/>
              </a:solidFill>
              <a:effectLst>
                <a:outerShdw blurRad="12700" dist="25400" dir="3000000" algn="ctr" rotWithShape="0">
                  <a:schemeClr val="bg1"/>
                </a:outerShdw>
              </a:effectLst>
            </a:endParaRPr>
          </a:p>
        </p:txBody>
      </p:sp>
      <p:sp>
        <p:nvSpPr>
          <p:cNvPr id="5" name="TextBox 4"/>
          <p:cNvSpPr txBox="1"/>
          <p:nvPr/>
        </p:nvSpPr>
        <p:spPr>
          <a:xfrm>
            <a:off x="1143000" y="1352550"/>
            <a:ext cx="7086600" cy="2308324"/>
          </a:xfrm>
          <a:prstGeom prst="rect">
            <a:avLst/>
          </a:prstGeom>
          <a:noFill/>
        </p:spPr>
        <p:txBody>
          <a:bodyPr wrap="square" rtlCol="0">
            <a:spAutoFit/>
          </a:bodyPr>
          <a:lstStyle/>
          <a:p>
            <a:r>
              <a:rPr lang="en-US" sz="3600" b="1" baseline="30000" dirty="0" smtClean="0">
                <a:solidFill>
                  <a:srgbClr val="742700"/>
                </a:solidFill>
                <a:effectLst>
                  <a:outerShdw blurRad="25400" dist="38100" dir="3000000" algn="ctr" rotWithShape="0">
                    <a:schemeClr val="bg1"/>
                  </a:outerShdw>
                </a:effectLst>
              </a:rPr>
              <a:t>16</a:t>
            </a:r>
            <a:r>
              <a:rPr lang="en-US" sz="3600" b="1" dirty="0" smtClean="0">
                <a:solidFill>
                  <a:srgbClr val="742700"/>
                </a:solidFill>
                <a:effectLst>
                  <a:outerShdw blurRad="25400" dist="38100" dir="3000000" algn="ctr" rotWithShape="0">
                    <a:schemeClr val="bg1"/>
                  </a:outerShdw>
                </a:effectLst>
              </a:rPr>
              <a:t> Let your conversation be always full of grace, seasoned with salt, so that you may know how to answer everyone. </a:t>
            </a:r>
          </a:p>
        </p:txBody>
      </p:sp>
    </p:spTree>
    <p:extLst>
      <p:ext uri="{BB962C8B-B14F-4D97-AF65-F5344CB8AC3E}">
        <p14:creationId xmlns:p14="http://schemas.microsoft.com/office/powerpoint/2010/main" val="55329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305800" cy="4572000"/>
          </a:xfrm>
        </p:spPr>
        <p:txBody>
          <a:bodyPr>
            <a:normAutofit fontScale="92500"/>
          </a:bodyPr>
          <a:lstStyle/>
          <a:p>
            <a:pPr marL="514350" indent="-514350">
              <a:buFont typeface="+mj-lt"/>
              <a:buAutoNum type="arabicPeriod"/>
            </a:pPr>
            <a:r>
              <a:rPr lang="en-US" b="1" dirty="0" smtClean="0">
                <a:solidFill>
                  <a:srgbClr val="742700"/>
                </a:solidFill>
                <a:effectLst>
                  <a:outerShdw blurRad="25400" dist="25400" dir="3000000" algn="ctr" rotWithShape="0">
                    <a:schemeClr val="bg1"/>
                  </a:outerShdw>
                </a:effectLst>
              </a:rPr>
              <a:t>We are saved by grace not by works, but we are to work out our salvation.				</a:t>
            </a:r>
            <a:r>
              <a:rPr lang="en-US" sz="3000" b="1" dirty="0" smtClean="0">
                <a:solidFill>
                  <a:srgbClr val="742700"/>
                </a:solidFill>
                <a:effectLst>
                  <a:outerShdw blurRad="50800" dist="50800" dir="5400000" algn="ctr" rotWithShape="0">
                    <a:schemeClr val="bg1"/>
                  </a:outerShdw>
                </a:effectLst>
              </a:rPr>
              <a:t>“continue </a:t>
            </a:r>
            <a:r>
              <a:rPr lang="en-US" sz="3000" b="1" dirty="0">
                <a:solidFill>
                  <a:srgbClr val="742700"/>
                </a:solidFill>
                <a:effectLst>
                  <a:outerShdw blurRad="50800" dist="50800" dir="5400000" algn="ctr" rotWithShape="0">
                    <a:schemeClr val="bg1"/>
                  </a:outerShdw>
                </a:effectLst>
              </a:rPr>
              <a:t>to work out your salvation </a:t>
            </a:r>
            <a:r>
              <a:rPr lang="en-US" sz="3000" b="1" dirty="0" smtClean="0">
                <a:solidFill>
                  <a:srgbClr val="742700"/>
                </a:solidFill>
                <a:effectLst>
                  <a:outerShdw blurRad="50800" dist="50800" dir="5400000" algn="ctr" rotWithShape="0">
                    <a:schemeClr val="bg1"/>
                  </a:outerShdw>
                </a:effectLst>
              </a:rPr>
              <a:t>with fear 	  and trembling” 				Phil 2:12</a:t>
            </a:r>
            <a:endParaRPr lang="en-US" sz="3000" b="1" dirty="0" smtClean="0">
              <a:solidFill>
                <a:srgbClr val="742700"/>
              </a:solidFill>
              <a:effectLst>
                <a:outerShdw blurRad="50800" dist="50800" dir="5400000" algn="ctr" rotWithShape="0">
                  <a:schemeClr val="bg1"/>
                </a:outerShdw>
              </a:effectLst>
            </a:endParaRPr>
          </a:p>
          <a:p>
            <a:pPr marL="514350" indent="-514350">
              <a:buFont typeface="+mj-lt"/>
              <a:buAutoNum type="arabicPeriod"/>
            </a:pPr>
            <a:r>
              <a:rPr lang="en-US" b="1" dirty="0" smtClean="0">
                <a:solidFill>
                  <a:srgbClr val="742700"/>
                </a:solidFill>
                <a:effectLst>
                  <a:outerShdw blurRad="25400" dist="25400" dir="3000000" algn="ctr" rotWithShape="0">
                    <a:schemeClr val="bg1"/>
                  </a:outerShdw>
                </a:effectLst>
              </a:rPr>
              <a:t>We shine the brightest when our “conversation” is filled with GRACE.</a:t>
            </a:r>
            <a:endParaRPr lang="en-US" b="1" dirty="0" smtClean="0">
              <a:solidFill>
                <a:srgbClr val="742700"/>
              </a:solidFill>
              <a:effectLst>
                <a:outerShdw blurRad="25400" dist="25400" dir="3000000" algn="ctr" rotWithShape="0">
                  <a:schemeClr val="bg1"/>
                </a:outerShdw>
              </a:effectLst>
            </a:endParaRPr>
          </a:p>
          <a:p>
            <a:pPr marL="514350" indent="-514350">
              <a:buFont typeface="+mj-lt"/>
              <a:buAutoNum type="arabicPeriod"/>
            </a:pPr>
            <a:r>
              <a:rPr lang="en-US" b="1" dirty="0" smtClean="0">
                <a:solidFill>
                  <a:srgbClr val="742700"/>
                </a:solidFill>
                <a:effectLst>
                  <a:outerShdw blurRad="25400" dist="25400" dir="3000000" algn="ctr" rotWithShape="0">
                    <a:schemeClr val="bg1"/>
                  </a:outerShdw>
                </a:effectLst>
              </a:rPr>
              <a:t>“Conversation,” includes actions and attitudes.</a:t>
            </a:r>
            <a:endParaRPr lang="en-US" b="1" dirty="0" smtClean="0">
              <a:solidFill>
                <a:srgbClr val="742700"/>
              </a:solidFill>
              <a:effectLst>
                <a:outerShdw blurRad="25400" dist="25400" dir="3000000" algn="ctr" rotWithShape="0">
                  <a:schemeClr val="bg1"/>
                </a:outerShdw>
              </a:effectLst>
            </a:endParaRPr>
          </a:p>
          <a:p>
            <a:pPr marL="514350" indent="-514350">
              <a:buFont typeface="+mj-lt"/>
              <a:buAutoNum type="arabicPeriod"/>
            </a:pPr>
            <a:r>
              <a:rPr lang="en-US" b="1" dirty="0" smtClean="0">
                <a:solidFill>
                  <a:srgbClr val="742700"/>
                </a:solidFill>
                <a:effectLst>
                  <a:outerShdw blurRad="25400" dist="25400" dir="3000000" algn="ctr" rotWithShape="0">
                    <a:schemeClr val="bg1"/>
                  </a:outerShdw>
                </a:effectLst>
              </a:rPr>
              <a:t>Our lives need to attract, “seasoned” with salt.</a:t>
            </a:r>
            <a:endParaRPr lang="en-US" b="1" dirty="0" smtClean="0">
              <a:solidFill>
                <a:srgbClr val="742700"/>
              </a:solidFill>
              <a:effectLst>
                <a:outerShdw blurRad="25400" dist="25400" dir="3000000" algn="ctr" rotWithShape="0">
                  <a:schemeClr val="bg1"/>
                </a:outerShdw>
              </a:effectLst>
            </a:endParaRPr>
          </a:p>
          <a:p>
            <a:pPr marL="514350" indent="-514350">
              <a:buFont typeface="+mj-lt"/>
              <a:buAutoNum type="arabicPeriod"/>
            </a:pPr>
            <a:r>
              <a:rPr lang="en-US" b="1" dirty="0" smtClean="0">
                <a:solidFill>
                  <a:srgbClr val="742700"/>
                </a:solidFill>
                <a:effectLst>
                  <a:outerShdw blurRad="25400" dist="25400" dir="3000000" algn="ctr" rotWithShape="0">
                    <a:schemeClr val="bg1"/>
                  </a:outerShdw>
                </a:effectLst>
              </a:rPr>
              <a:t>Always ready with our </a:t>
            </a:r>
            <a:r>
              <a:rPr lang="en-US" b="1" smtClean="0">
                <a:solidFill>
                  <a:srgbClr val="742700"/>
                </a:solidFill>
                <a:effectLst>
                  <a:outerShdw blurRad="25400" dist="25400" dir="3000000" algn="ctr" rotWithShape="0">
                    <a:schemeClr val="bg1"/>
                  </a:outerShdw>
                </a:effectLst>
              </a:rPr>
              <a:t>testimony.</a:t>
            </a:r>
            <a:endParaRPr lang="en-US" b="1" dirty="0" smtClean="0">
              <a:solidFill>
                <a:srgbClr val="742700"/>
              </a:solidFill>
              <a:effectLst>
                <a:outerShdw blurRad="25400" dist="25400" dir="3000000" algn="ctr" rotWithShape="0">
                  <a:schemeClr val="bg1"/>
                </a:outerShdw>
              </a:effectLst>
            </a:endParaRPr>
          </a:p>
        </p:txBody>
      </p:sp>
    </p:spTree>
    <p:extLst>
      <p:ext uri="{BB962C8B-B14F-4D97-AF65-F5344CB8AC3E}">
        <p14:creationId xmlns:p14="http://schemas.microsoft.com/office/powerpoint/2010/main" val="200218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2209802" y="1581150"/>
            <a:ext cx="4953000" cy="923330"/>
          </a:xfrm>
          <a:prstGeom prst="rect">
            <a:avLst/>
          </a:prstGeom>
          <a:noFill/>
          <a:ln>
            <a:noFill/>
          </a:ln>
        </p:spPr>
        <p:txBody>
          <a:bodyPr wrap="square" rtlCol="0">
            <a:spAutoFit/>
          </a:bodyPr>
          <a:lstStyle/>
          <a:p>
            <a:pPr algn="ctr"/>
            <a:r>
              <a:rPr lang="en-US" sz="5400" dirty="0" smtClean="0">
                <a:solidFill>
                  <a:schemeClr val="bg1"/>
                </a:solidFill>
                <a:latin typeface="Abyssinica SIL" panose="02000603020000020004" pitchFamily="2" charset="0"/>
              </a:rPr>
              <a:t>The Means of</a:t>
            </a:r>
            <a:endParaRPr lang="en-US" sz="5400" dirty="0">
              <a:solidFill>
                <a:schemeClr val="bg1"/>
              </a:solidFill>
              <a:latin typeface="Abyssinica SIL" panose="02000603020000020004" pitchFamily="2" charset="0"/>
            </a:endParaRPr>
          </a:p>
        </p:txBody>
      </p:sp>
    </p:spTree>
    <p:extLst>
      <p:ext uri="{BB962C8B-B14F-4D97-AF65-F5344CB8AC3E}">
        <p14:creationId xmlns:p14="http://schemas.microsoft.com/office/powerpoint/2010/main" val="7028175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47750"/>
            <a:ext cx="8305800" cy="3539430"/>
          </a:xfrm>
          <a:prstGeom prst="rect">
            <a:avLst/>
          </a:prstGeom>
          <a:noFill/>
        </p:spPr>
        <p:txBody>
          <a:bodyPr wrap="square" rtlCol="0">
            <a:spAutoFit/>
          </a:bodyPr>
          <a:lstStyle/>
          <a:p>
            <a:r>
              <a:rPr lang="en-US" sz="3200" b="1" dirty="0" smtClean="0">
                <a:solidFill>
                  <a:srgbClr val="742700"/>
                </a:solidFill>
                <a:effectLst>
                  <a:outerShdw blurRad="12700" dist="25400" dir="3000000" algn="ctr" rotWithShape="0">
                    <a:schemeClr val="bg1"/>
                  </a:outerShdw>
                </a:effectLst>
              </a:rPr>
              <a:t>Martin </a:t>
            </a:r>
            <a:r>
              <a:rPr lang="en-US" sz="3200" b="1" dirty="0" smtClean="0">
                <a:solidFill>
                  <a:srgbClr val="742700"/>
                </a:solidFill>
                <a:effectLst>
                  <a:outerShdw blurRad="12700" dist="25400" dir="3000000" algn="ctr" rotWithShape="0">
                    <a:schemeClr val="bg1"/>
                  </a:outerShdw>
                </a:effectLst>
              </a:rPr>
              <a:t>Luther – a Catholic priest who protested.</a:t>
            </a:r>
            <a:endParaRPr lang="en-US" sz="3200" b="1" dirty="0" smtClean="0">
              <a:solidFill>
                <a:srgbClr val="742700"/>
              </a:solidFill>
              <a:effectLst>
                <a:outerShdw blurRad="12700" dist="25400" dir="3000000" algn="ctr" rotWithShape="0">
                  <a:schemeClr val="bg1"/>
                </a:outerShdw>
              </a:effectLst>
            </a:endParaRPr>
          </a:p>
          <a:p>
            <a:r>
              <a:rPr lang="en-US" sz="3200" b="1" dirty="0" smtClean="0">
                <a:solidFill>
                  <a:srgbClr val="742700"/>
                </a:solidFill>
                <a:effectLst>
                  <a:outerShdw blurRad="12700" dist="25400" dir="3000000" algn="ctr" rotWithShape="0">
                    <a:schemeClr val="bg1"/>
                  </a:outerShdw>
                </a:effectLst>
              </a:rPr>
              <a:t>John </a:t>
            </a:r>
            <a:r>
              <a:rPr lang="en-US" sz="3200" b="1" dirty="0" smtClean="0">
                <a:solidFill>
                  <a:srgbClr val="742700"/>
                </a:solidFill>
                <a:effectLst>
                  <a:outerShdw blurRad="12700" dist="25400" dir="3000000" algn="ctr" rotWithShape="0">
                    <a:schemeClr val="bg1"/>
                  </a:outerShdw>
                </a:effectLst>
              </a:rPr>
              <a:t>Calvin – a Protestant who reformed.</a:t>
            </a:r>
            <a:endParaRPr lang="en-US" sz="3200" b="1" dirty="0" smtClean="0">
              <a:solidFill>
                <a:srgbClr val="742700"/>
              </a:solidFill>
              <a:effectLst>
                <a:outerShdw blurRad="12700" dist="25400" dir="3000000" algn="ctr" rotWithShape="0">
                  <a:schemeClr val="bg1"/>
                </a:outerShdw>
              </a:effectLst>
            </a:endParaRPr>
          </a:p>
          <a:p>
            <a:r>
              <a:rPr lang="en-US" sz="3200" b="1" dirty="0" smtClean="0">
                <a:solidFill>
                  <a:srgbClr val="742700"/>
                </a:solidFill>
                <a:effectLst>
                  <a:outerShdw blurRad="12700" dist="25400" dir="3000000" algn="ctr" rotWithShape="0">
                    <a:schemeClr val="bg1"/>
                  </a:outerShdw>
                </a:effectLst>
              </a:rPr>
              <a:t>Jacob </a:t>
            </a:r>
            <a:r>
              <a:rPr lang="en-US" sz="3200" b="1" dirty="0" smtClean="0">
                <a:solidFill>
                  <a:srgbClr val="742700"/>
                </a:solidFill>
                <a:effectLst>
                  <a:outerShdw blurRad="12700" dist="25400" dir="3000000" algn="ctr" rotWithShape="0">
                    <a:schemeClr val="bg1"/>
                  </a:outerShdw>
                </a:effectLst>
              </a:rPr>
              <a:t>Arminius – a Reformer who </a:t>
            </a:r>
            <a:r>
              <a:rPr lang="en-US" sz="3200" b="1" dirty="0" err="1" smtClean="0">
                <a:solidFill>
                  <a:srgbClr val="742700"/>
                </a:solidFill>
                <a:effectLst>
                  <a:outerShdw blurRad="12700" dist="25400" dir="3000000" algn="ctr" rotWithShape="0">
                    <a:schemeClr val="bg1"/>
                  </a:outerShdw>
                </a:effectLst>
              </a:rPr>
              <a:t>disscented</a:t>
            </a:r>
            <a:r>
              <a:rPr lang="en-US" sz="3200" b="1" dirty="0" smtClean="0">
                <a:solidFill>
                  <a:srgbClr val="742700"/>
                </a:solidFill>
                <a:effectLst>
                  <a:outerShdw blurRad="12700" dist="25400" dir="3000000" algn="ctr" rotWithShape="0">
                    <a:schemeClr val="bg1"/>
                  </a:outerShdw>
                </a:effectLst>
              </a:rPr>
              <a:t>.</a:t>
            </a:r>
            <a:endParaRPr lang="en-US" sz="3200" b="1" dirty="0" smtClean="0">
              <a:solidFill>
                <a:srgbClr val="742700"/>
              </a:solidFill>
              <a:effectLst>
                <a:outerShdw blurRad="12700" dist="25400" dir="3000000" algn="ctr" rotWithShape="0">
                  <a:schemeClr val="bg1"/>
                </a:outerShdw>
              </a:effectLst>
            </a:endParaRPr>
          </a:p>
          <a:p>
            <a:r>
              <a:rPr lang="en-US" sz="3200" b="1" dirty="0" smtClean="0">
                <a:solidFill>
                  <a:srgbClr val="742700"/>
                </a:solidFill>
                <a:effectLst>
                  <a:outerShdw blurRad="12700" dist="25400" dir="3000000" algn="ctr" rotWithShape="0">
                    <a:schemeClr val="bg1"/>
                  </a:outerShdw>
                </a:effectLst>
              </a:rPr>
              <a:t>John </a:t>
            </a:r>
            <a:r>
              <a:rPr lang="en-US" sz="3200" b="1" dirty="0" smtClean="0">
                <a:solidFill>
                  <a:srgbClr val="742700"/>
                </a:solidFill>
                <a:effectLst>
                  <a:outerShdw blurRad="12700" dist="25400" dir="3000000" algn="ctr" rotWithShape="0">
                    <a:schemeClr val="bg1"/>
                  </a:outerShdw>
                </a:effectLst>
              </a:rPr>
              <a:t>Wesley – an Anglican who revived and 	</a:t>
            </a:r>
            <a:r>
              <a:rPr lang="en-US" sz="3200" b="1" dirty="0">
                <a:solidFill>
                  <a:srgbClr val="742700"/>
                </a:solidFill>
                <a:effectLst>
                  <a:outerShdw blurRad="12700" dist="25400" dir="3000000" algn="ctr" rotWithShape="0">
                    <a:schemeClr val="bg1"/>
                  </a:outerShdw>
                </a:effectLst>
              </a:rPr>
              <a:t>	 </a:t>
            </a:r>
            <a:r>
              <a:rPr lang="en-US" sz="3200" b="1" dirty="0" smtClean="0">
                <a:solidFill>
                  <a:srgbClr val="742700"/>
                </a:solidFill>
                <a:effectLst>
                  <a:outerShdw blurRad="12700" dist="25400" dir="3000000" algn="ctr" rotWithShape="0">
                    <a:schemeClr val="bg1"/>
                  </a:outerShdw>
                </a:effectLst>
              </a:rPr>
              <a:t>      </a:t>
            </a:r>
            <a:r>
              <a:rPr lang="en-US" sz="3200" b="1" dirty="0" smtClean="0">
                <a:solidFill>
                  <a:srgbClr val="742700"/>
                </a:solidFill>
                <a:effectLst>
                  <a:outerShdw blurRad="12700" dist="25400" dir="3000000" algn="ctr" rotWithShape="0">
                    <a:schemeClr val="bg1"/>
                  </a:outerShdw>
                </a:effectLst>
              </a:rPr>
              <a:t>brought structure or methods.</a:t>
            </a:r>
            <a:endParaRPr lang="en-US" sz="3200" b="1" dirty="0" smtClean="0">
              <a:solidFill>
                <a:srgbClr val="742700"/>
              </a:solidFill>
              <a:effectLst>
                <a:outerShdw blurRad="12700" dist="25400" dir="3000000" algn="ctr" rotWithShape="0">
                  <a:schemeClr val="bg1"/>
                </a:outerShdw>
              </a:effectLst>
            </a:endParaRPr>
          </a:p>
          <a:p>
            <a:r>
              <a:rPr lang="en-US" sz="3200" b="1" dirty="0" smtClean="0">
                <a:solidFill>
                  <a:srgbClr val="742700"/>
                </a:solidFill>
                <a:effectLst>
                  <a:outerShdw blurRad="12700" dist="25400" dir="3000000" algn="ctr" rotWithShape="0">
                    <a:schemeClr val="bg1"/>
                  </a:outerShdw>
                </a:effectLst>
              </a:rPr>
              <a:t>Charles </a:t>
            </a:r>
            <a:r>
              <a:rPr lang="en-US" sz="3200" b="1" dirty="0" smtClean="0">
                <a:solidFill>
                  <a:srgbClr val="742700"/>
                </a:solidFill>
                <a:effectLst>
                  <a:outerShdw blurRad="12700" dist="25400" dir="3000000" algn="ctr" rotWithShape="0">
                    <a:schemeClr val="bg1"/>
                  </a:outerShdw>
                </a:effectLst>
              </a:rPr>
              <a:t>Wesley – a Methodist who put theology 			  to music.</a:t>
            </a:r>
            <a:endParaRPr lang="en-US" sz="3200" b="1" dirty="0">
              <a:solidFill>
                <a:srgbClr val="742700"/>
              </a:solidFill>
              <a:effectLst>
                <a:outerShdw blurRad="12700" dist="25400" dir="3000000" algn="ctr" rotWithShape="0">
                  <a:schemeClr val="bg1"/>
                </a:outerShdw>
              </a:effectLst>
            </a:endParaRPr>
          </a:p>
        </p:txBody>
      </p:sp>
      <p:sp>
        <p:nvSpPr>
          <p:cNvPr id="5" name="TextBox 4"/>
          <p:cNvSpPr txBox="1"/>
          <p:nvPr/>
        </p:nvSpPr>
        <p:spPr>
          <a:xfrm>
            <a:off x="685800" y="234375"/>
            <a:ext cx="2362200" cy="584775"/>
          </a:xfrm>
          <a:prstGeom prst="rect">
            <a:avLst/>
          </a:prstGeom>
          <a:noFill/>
        </p:spPr>
        <p:txBody>
          <a:bodyPr wrap="square" rtlCol="0">
            <a:spAutoFit/>
          </a:bodyPr>
          <a:lstStyle/>
          <a:p>
            <a:r>
              <a:rPr lang="en-US" sz="3200" b="1" dirty="0" smtClean="0">
                <a:solidFill>
                  <a:srgbClr val="742700"/>
                </a:solidFill>
                <a:effectLst>
                  <a:outerShdw blurRad="12700" dist="25400" dir="3000000" algn="ctr" rotWithShape="0">
                    <a:schemeClr val="bg1"/>
                  </a:outerShdw>
                </a:effectLst>
              </a:rPr>
              <a:t>Introduction</a:t>
            </a:r>
            <a:endParaRPr lang="en-US" sz="3200" b="1" dirty="0">
              <a:solidFill>
                <a:srgbClr val="742700"/>
              </a:solidFill>
              <a:effectLst>
                <a:outerShdw blurRad="12700" dist="25400" dir="3000000" algn="ctr" rotWithShape="0">
                  <a:schemeClr val="bg1"/>
                </a:outerShdw>
              </a:effectLst>
            </a:endParaRPr>
          </a:p>
        </p:txBody>
      </p:sp>
    </p:spTree>
    <p:extLst>
      <p:ext uri="{BB962C8B-B14F-4D97-AF65-F5344CB8AC3E}">
        <p14:creationId xmlns:p14="http://schemas.microsoft.com/office/powerpoint/2010/main" val="236099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65771" cy="5159828"/>
            <a:chOff x="0" y="0"/>
            <a:chExt cx="9165771" cy="5159828"/>
          </a:xfrm>
        </p:grpSpPr>
        <p:pic>
          <p:nvPicPr>
            <p:cNvPr id="4" name="Picture 3"/>
            <p:cNvPicPr>
              <a:picLocks noChangeAspect="1"/>
            </p:cNvPicPr>
            <p:nvPr/>
          </p:nvPicPr>
          <p:blipFill>
            <a:blip r:embed="rId3">
              <a:clrChange>
                <a:clrFrom>
                  <a:srgbClr val="380101"/>
                </a:clrFrom>
                <a:clrTo>
                  <a:srgbClr val="380101">
                    <a:alpha val="0"/>
                  </a:srgbClr>
                </a:clrTo>
              </a:clrChange>
              <a:extLst>
                <a:ext uri="{BEBA8EAE-BF5A-486C-A8C5-ECC9F3942E4B}">
                  <a14:imgProps xmlns:a14="http://schemas.microsoft.com/office/drawing/2010/main">
                    <a14:imgLayer r:embed="rId4">
                      <a14:imgEffect>
                        <a14:backgroundRemoval t="0" b="99846" l="98" r="99805">
                          <a14:foregroundMark x1="684" y1="1229" x2="684" y2="1229"/>
                          <a14:foregroundMark x1="195" y1="0" x2="24414" y2="39939"/>
                          <a14:foregroundMark x1="41895" y1="54531" x2="41895" y2="54531"/>
                          <a14:foregroundMark x1="52051" y1="59447" x2="52051" y2="59447"/>
                          <a14:foregroundMark x1="80078" y1="30722" x2="80078" y2="30722"/>
                          <a14:foregroundMark x1="66406" y1="1075" x2="87402" y2="99846"/>
                          <a14:foregroundMark x1="74023" y1="1075" x2="99805" y2="55914"/>
                          <a14:foregroundMark x1="99316" y1="56068" x2="83496" y2="99846"/>
                          <a14:foregroundMark x1="96289" y1="62673" x2="99512" y2="99693"/>
                          <a14:foregroundMark x1="99316" y1="86636" x2="98" y2="84485"/>
                          <a14:foregroundMark x1="488" y1="82181" x2="64844" y2="99693"/>
                          <a14:foregroundMark x1="488" y1="76805" x2="48340" y2="99232"/>
                          <a14:foregroundMark x1="49902" y1="90783" x2="49902" y2="90783"/>
                          <a14:foregroundMark x1="35156" y1="98618" x2="35156" y2="98618"/>
                          <a14:foregroundMark x1="38965" y1="98464" x2="38965" y2="98464"/>
                          <a14:foregroundMark x1="33301" y1="98618" x2="33301" y2="98618"/>
                          <a14:foregroundMark x1="30273" y1="98464" x2="30273" y2="98464"/>
                          <a14:foregroundMark x1="25586" y1="98464" x2="25586" y2="98464"/>
                          <a14:foregroundMark x1="22461" y1="98464" x2="22461" y2="98464"/>
                          <a14:foregroundMark x1="16211" y1="98157" x2="16211" y2="98157"/>
                          <a14:foregroundMark x1="18652" y1="98464" x2="18652" y2="98464"/>
                          <a14:foregroundMark x1="21289" y1="98157" x2="21289" y2="98157"/>
                          <a14:foregroundMark x1="19531" y1="90015" x2="19531" y2="90015"/>
                          <a14:foregroundMark x1="18359" y1="88940" x2="18359" y2="88940"/>
                          <a14:foregroundMark x1="18359" y1="88940" x2="18359" y2="88940"/>
                          <a14:foregroundMark x1="12988" y1="87865" x2="12988" y2="87865"/>
                          <a14:foregroundMark x1="8301" y1="90630" x2="8301" y2="90630"/>
                          <a14:foregroundMark x1="9766" y1="94316" x2="9766" y2="94316"/>
                          <a14:foregroundMark x1="11426" y1="98157" x2="11426" y2="98157"/>
                          <a14:foregroundMark x1="12891" y1="98618" x2="12891" y2="98618"/>
                          <a14:foregroundMark x1="9570" y1="98618" x2="9570" y2="98618"/>
                          <a14:foregroundMark x1="5273" y1="92934" x2="5273" y2="92934"/>
                          <a14:foregroundMark x1="4297" y1="91398" x2="4297" y2="91398"/>
                          <a14:foregroundMark x1="1074" y1="96774" x2="1074" y2="96774"/>
                          <a14:foregroundMark x1="1953" y1="98464" x2="1953" y2="98464"/>
                          <a14:foregroundMark x1="3809" y1="98771" x2="3809" y2="98771"/>
                          <a14:foregroundMark x1="62402" y1="89247" x2="62402" y2="89247"/>
                          <a14:foregroundMark x1="66992" y1="88940" x2="66992" y2="88940"/>
                          <a14:foregroundMark x1="72168" y1="88633" x2="72168" y2="88633"/>
                          <a14:foregroundMark x1="71289" y1="88940" x2="71289" y2="88940"/>
                          <a14:foregroundMark x1="93555" y1="98464" x2="93555" y2="98464"/>
                          <a14:backgroundMark x1="28906" y1="60061" x2="28906" y2="60061"/>
                          <a14:backgroundMark x1="35156" y1="53303" x2="35156" y2="53303"/>
                          <a14:backgroundMark x1="35254" y1="54224" x2="35254" y2="54224"/>
                          <a14:backgroundMark x1="32422" y1="50384" x2="32422" y2="50384"/>
                          <a14:backgroundMark x1="32422" y1="50384" x2="32422" y2="50384"/>
                          <a14:backgroundMark x1="32129" y1="60983" x2="32129" y2="60983"/>
                          <a14:backgroundMark x1="38965" y1="56221" x2="38965" y2="56221"/>
                          <a14:backgroundMark x1="53906" y1="57296" x2="53906" y2="57296"/>
                          <a14:backgroundMark x1="60938" y1="56528" x2="60938" y2="56528"/>
                          <a14:backgroundMark x1="69434" y1="54531" x2="69434" y2="54531"/>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742700"/>
            </a:solidFill>
          </p:spPr>
        </p:pic>
        <p:sp>
          <p:nvSpPr>
            <p:cNvPr id="8" name="Rectangle 7"/>
            <p:cNvSpPr/>
            <p:nvPr/>
          </p:nvSpPr>
          <p:spPr>
            <a:xfrm>
              <a:off x="21771" y="16328"/>
              <a:ext cx="9144000" cy="5143500"/>
            </a:xfrm>
            <a:prstGeom prst="rect">
              <a:avLst/>
            </a:prstGeom>
            <a:solidFill>
              <a:schemeClr val="bg1">
                <a:lumMod val="9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85800" y="133350"/>
            <a:ext cx="1828800" cy="369332"/>
          </a:xfrm>
          <a:prstGeom prst="rect">
            <a:avLst/>
          </a:prstGeom>
          <a:noFill/>
        </p:spPr>
        <p:txBody>
          <a:bodyPr wrap="square" rtlCol="0">
            <a:spAutoFit/>
          </a:bodyPr>
          <a:lstStyle/>
          <a:p>
            <a:r>
              <a:rPr lang="en-US" b="1" dirty="0" smtClean="0">
                <a:solidFill>
                  <a:srgbClr val="742700"/>
                </a:solidFill>
                <a:effectLst>
                  <a:outerShdw blurRad="12700" dist="25400" dir="3000000" algn="ctr" rotWithShape="0">
                    <a:schemeClr val="bg1"/>
                  </a:outerShdw>
                </a:effectLst>
              </a:rPr>
              <a:t>Matthew 5:13-16</a:t>
            </a:r>
            <a:endParaRPr lang="en-US" b="1" dirty="0">
              <a:solidFill>
                <a:srgbClr val="742700"/>
              </a:solidFill>
              <a:effectLst>
                <a:outerShdw blurRad="12700" dist="25400" dir="3000000" algn="ctr" rotWithShape="0">
                  <a:schemeClr val="bg1"/>
                </a:outerShdw>
              </a:effectLst>
            </a:endParaRPr>
          </a:p>
        </p:txBody>
      </p:sp>
      <p:sp>
        <p:nvSpPr>
          <p:cNvPr id="12" name="TextBox 11"/>
          <p:cNvSpPr txBox="1"/>
          <p:nvPr/>
        </p:nvSpPr>
        <p:spPr>
          <a:xfrm>
            <a:off x="1143000" y="666750"/>
            <a:ext cx="7086600" cy="3416320"/>
          </a:xfrm>
          <a:prstGeom prst="rect">
            <a:avLst/>
          </a:prstGeom>
          <a:noFill/>
        </p:spPr>
        <p:txBody>
          <a:bodyPr wrap="square" rtlCol="0">
            <a:spAutoFit/>
          </a:bodyPr>
          <a:lstStyle/>
          <a:p>
            <a:r>
              <a:rPr lang="en-US" sz="3600" b="1" baseline="30000" dirty="0" smtClean="0">
                <a:solidFill>
                  <a:srgbClr val="742700"/>
                </a:solidFill>
                <a:effectLst>
                  <a:outerShdw blurRad="25400" dist="38100" dir="3000000" algn="ctr" rotWithShape="0">
                    <a:schemeClr val="bg1"/>
                  </a:outerShdw>
                </a:effectLst>
              </a:rPr>
              <a:t>13</a:t>
            </a:r>
            <a:r>
              <a:rPr lang="en-US" sz="3600" b="1" dirty="0" smtClean="0">
                <a:solidFill>
                  <a:srgbClr val="742700"/>
                </a:solidFill>
                <a:effectLst>
                  <a:outerShdw blurRad="25400" dist="38100" dir="3000000" algn="ctr" rotWithShape="0">
                    <a:schemeClr val="bg1"/>
                  </a:outerShdw>
                </a:effectLst>
              </a:rPr>
              <a:t> “You are the salt of the earth. But if the salt loses its saltiness, how can it be made salty again? It is no longer good for anything, except to be thrown out and trampled underfoot.</a:t>
            </a:r>
          </a:p>
        </p:txBody>
      </p:sp>
    </p:spTree>
    <p:extLst>
      <p:ext uri="{BB962C8B-B14F-4D97-AF65-F5344CB8AC3E}">
        <p14:creationId xmlns:p14="http://schemas.microsoft.com/office/powerpoint/2010/main" val="99981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65771" cy="5159828"/>
            <a:chOff x="0" y="0"/>
            <a:chExt cx="9165771" cy="5159828"/>
          </a:xfrm>
        </p:grpSpPr>
        <p:pic>
          <p:nvPicPr>
            <p:cNvPr id="4" name="Picture 3"/>
            <p:cNvPicPr>
              <a:picLocks noChangeAspect="1"/>
            </p:cNvPicPr>
            <p:nvPr/>
          </p:nvPicPr>
          <p:blipFill>
            <a:blip r:embed="rId3">
              <a:clrChange>
                <a:clrFrom>
                  <a:srgbClr val="380101"/>
                </a:clrFrom>
                <a:clrTo>
                  <a:srgbClr val="380101">
                    <a:alpha val="0"/>
                  </a:srgbClr>
                </a:clrTo>
              </a:clrChange>
              <a:extLst>
                <a:ext uri="{BEBA8EAE-BF5A-486C-A8C5-ECC9F3942E4B}">
                  <a14:imgProps xmlns:a14="http://schemas.microsoft.com/office/drawing/2010/main">
                    <a14:imgLayer r:embed="rId4">
                      <a14:imgEffect>
                        <a14:backgroundRemoval t="0" b="99846" l="98" r="99805">
                          <a14:foregroundMark x1="684" y1="1229" x2="684" y2="1229"/>
                          <a14:foregroundMark x1="195" y1="0" x2="24414" y2="39939"/>
                          <a14:foregroundMark x1="41895" y1="54531" x2="41895" y2="54531"/>
                          <a14:foregroundMark x1="52051" y1="59447" x2="52051" y2="59447"/>
                          <a14:foregroundMark x1="80078" y1="30722" x2="80078" y2="30722"/>
                          <a14:foregroundMark x1="66406" y1="1075" x2="87402" y2="99846"/>
                          <a14:foregroundMark x1="74023" y1="1075" x2="99805" y2="55914"/>
                          <a14:foregroundMark x1="99316" y1="56068" x2="83496" y2="99846"/>
                          <a14:foregroundMark x1="96289" y1="62673" x2="99512" y2="99693"/>
                          <a14:foregroundMark x1="99316" y1="86636" x2="98" y2="84485"/>
                          <a14:foregroundMark x1="488" y1="82181" x2="64844" y2="99693"/>
                          <a14:foregroundMark x1="488" y1="76805" x2="48340" y2="99232"/>
                          <a14:foregroundMark x1="49902" y1="90783" x2="49902" y2="90783"/>
                          <a14:foregroundMark x1="35156" y1="98618" x2="35156" y2="98618"/>
                          <a14:foregroundMark x1="38965" y1="98464" x2="38965" y2="98464"/>
                          <a14:foregroundMark x1="33301" y1="98618" x2="33301" y2="98618"/>
                          <a14:foregroundMark x1="30273" y1="98464" x2="30273" y2="98464"/>
                          <a14:foregroundMark x1="25586" y1="98464" x2="25586" y2="98464"/>
                          <a14:foregroundMark x1="22461" y1="98464" x2="22461" y2="98464"/>
                          <a14:foregroundMark x1="16211" y1="98157" x2="16211" y2="98157"/>
                          <a14:foregroundMark x1="18652" y1="98464" x2="18652" y2="98464"/>
                          <a14:foregroundMark x1="21289" y1="98157" x2="21289" y2="98157"/>
                          <a14:foregroundMark x1="19531" y1="90015" x2="19531" y2="90015"/>
                          <a14:foregroundMark x1="18359" y1="88940" x2="18359" y2="88940"/>
                          <a14:foregroundMark x1="18359" y1="88940" x2="18359" y2="88940"/>
                          <a14:foregroundMark x1="12988" y1="87865" x2="12988" y2="87865"/>
                          <a14:foregroundMark x1="8301" y1="90630" x2="8301" y2="90630"/>
                          <a14:foregroundMark x1="9766" y1="94316" x2="9766" y2="94316"/>
                          <a14:foregroundMark x1="11426" y1="98157" x2="11426" y2="98157"/>
                          <a14:foregroundMark x1="12891" y1="98618" x2="12891" y2="98618"/>
                          <a14:foregroundMark x1="9570" y1="98618" x2="9570" y2="98618"/>
                          <a14:foregroundMark x1="5273" y1="92934" x2="5273" y2="92934"/>
                          <a14:foregroundMark x1="4297" y1="91398" x2="4297" y2="91398"/>
                          <a14:foregroundMark x1="1074" y1="96774" x2="1074" y2="96774"/>
                          <a14:foregroundMark x1="1953" y1="98464" x2="1953" y2="98464"/>
                          <a14:foregroundMark x1="3809" y1="98771" x2="3809" y2="98771"/>
                          <a14:foregroundMark x1="62402" y1="89247" x2="62402" y2="89247"/>
                          <a14:foregroundMark x1="66992" y1="88940" x2="66992" y2="88940"/>
                          <a14:foregroundMark x1="72168" y1="88633" x2="72168" y2="88633"/>
                          <a14:foregroundMark x1="71289" y1="88940" x2="71289" y2="88940"/>
                          <a14:foregroundMark x1="93555" y1="98464" x2="93555" y2="98464"/>
                          <a14:backgroundMark x1="28906" y1="60061" x2="28906" y2="60061"/>
                          <a14:backgroundMark x1="35156" y1="53303" x2="35156" y2="53303"/>
                          <a14:backgroundMark x1="35254" y1="54224" x2="35254" y2="54224"/>
                          <a14:backgroundMark x1="32422" y1="50384" x2="32422" y2="50384"/>
                          <a14:backgroundMark x1="32422" y1="50384" x2="32422" y2="50384"/>
                          <a14:backgroundMark x1="32129" y1="60983" x2="32129" y2="60983"/>
                          <a14:backgroundMark x1="38965" y1="56221" x2="38965" y2="56221"/>
                          <a14:backgroundMark x1="53906" y1="57296" x2="53906" y2="57296"/>
                          <a14:backgroundMark x1="60938" y1="56528" x2="60938" y2="56528"/>
                          <a14:backgroundMark x1="69434" y1="54531" x2="69434" y2="54531"/>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742700"/>
            </a:solidFill>
          </p:spPr>
        </p:pic>
        <p:sp>
          <p:nvSpPr>
            <p:cNvPr id="8" name="Rectangle 7"/>
            <p:cNvSpPr/>
            <p:nvPr/>
          </p:nvSpPr>
          <p:spPr>
            <a:xfrm>
              <a:off x="21771" y="16328"/>
              <a:ext cx="9144000" cy="5143500"/>
            </a:xfrm>
            <a:prstGeom prst="rect">
              <a:avLst/>
            </a:prstGeom>
            <a:solidFill>
              <a:schemeClr val="bg1">
                <a:lumMod val="9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85800" y="133350"/>
            <a:ext cx="1828800" cy="369332"/>
          </a:xfrm>
          <a:prstGeom prst="rect">
            <a:avLst/>
          </a:prstGeom>
          <a:noFill/>
        </p:spPr>
        <p:txBody>
          <a:bodyPr wrap="square" rtlCol="0">
            <a:spAutoFit/>
          </a:bodyPr>
          <a:lstStyle/>
          <a:p>
            <a:r>
              <a:rPr lang="en-US" b="1" dirty="0" smtClean="0">
                <a:solidFill>
                  <a:srgbClr val="742700"/>
                </a:solidFill>
                <a:effectLst>
                  <a:outerShdw blurRad="12700" dist="25400" dir="3000000" algn="ctr" rotWithShape="0">
                    <a:schemeClr val="bg1"/>
                  </a:outerShdw>
                </a:effectLst>
              </a:rPr>
              <a:t>Matthew 5:13-16</a:t>
            </a:r>
            <a:endParaRPr lang="en-US" b="1" dirty="0">
              <a:solidFill>
                <a:srgbClr val="742700"/>
              </a:solidFill>
              <a:effectLst>
                <a:outerShdw blurRad="12700" dist="25400" dir="3000000" algn="ctr" rotWithShape="0">
                  <a:schemeClr val="bg1"/>
                </a:outerShdw>
              </a:effectLst>
            </a:endParaRPr>
          </a:p>
        </p:txBody>
      </p:sp>
      <p:sp>
        <p:nvSpPr>
          <p:cNvPr id="12" name="TextBox 11"/>
          <p:cNvSpPr txBox="1"/>
          <p:nvPr/>
        </p:nvSpPr>
        <p:spPr>
          <a:xfrm>
            <a:off x="1143000" y="666750"/>
            <a:ext cx="7086600" cy="3970318"/>
          </a:xfrm>
          <a:prstGeom prst="rect">
            <a:avLst/>
          </a:prstGeom>
          <a:noFill/>
        </p:spPr>
        <p:txBody>
          <a:bodyPr wrap="square" rtlCol="0">
            <a:spAutoFit/>
          </a:bodyPr>
          <a:lstStyle/>
          <a:p>
            <a:r>
              <a:rPr lang="en-US" sz="3600" b="1" baseline="30000" dirty="0">
                <a:solidFill>
                  <a:srgbClr val="742700"/>
                </a:solidFill>
                <a:effectLst>
                  <a:outerShdw blurRad="25400" dist="38100" dir="3000000" algn="ctr" rotWithShape="0">
                    <a:schemeClr val="bg1"/>
                  </a:outerShdw>
                </a:effectLst>
              </a:rPr>
              <a:t>14</a:t>
            </a:r>
            <a:r>
              <a:rPr lang="en-US" sz="3600" b="1" dirty="0">
                <a:solidFill>
                  <a:srgbClr val="742700"/>
                </a:solidFill>
                <a:effectLst>
                  <a:outerShdw blurRad="25400" dist="38100" dir="3000000" algn="ctr" rotWithShape="0">
                    <a:schemeClr val="bg1"/>
                  </a:outerShdw>
                </a:effectLst>
              </a:rPr>
              <a:t> “You are the light of the world. A town built on a hill cannot be hidden. </a:t>
            </a:r>
            <a:r>
              <a:rPr lang="en-US" sz="3600" b="1" baseline="30000" dirty="0">
                <a:solidFill>
                  <a:srgbClr val="742700"/>
                </a:solidFill>
                <a:effectLst>
                  <a:outerShdw blurRad="25400" dist="38100" dir="3000000" algn="ctr" rotWithShape="0">
                    <a:schemeClr val="bg1"/>
                  </a:outerShdw>
                </a:effectLst>
              </a:rPr>
              <a:t>15</a:t>
            </a:r>
            <a:r>
              <a:rPr lang="en-US" sz="3600" b="1" dirty="0">
                <a:solidFill>
                  <a:srgbClr val="742700"/>
                </a:solidFill>
                <a:effectLst>
                  <a:outerShdw blurRad="25400" dist="38100" dir="3000000" algn="ctr" rotWithShape="0">
                    <a:schemeClr val="bg1"/>
                  </a:outerShdw>
                </a:effectLst>
              </a:rPr>
              <a:t> Neither do people light a lamp and put it under a bowl. Instead they put it on its stand, and it gives light to everyone in the house.</a:t>
            </a:r>
          </a:p>
        </p:txBody>
      </p:sp>
    </p:spTree>
    <p:extLst>
      <p:ext uri="{BB962C8B-B14F-4D97-AF65-F5344CB8AC3E}">
        <p14:creationId xmlns:p14="http://schemas.microsoft.com/office/powerpoint/2010/main" val="2747459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65771" cy="5159828"/>
            <a:chOff x="0" y="0"/>
            <a:chExt cx="9165771" cy="5159828"/>
          </a:xfrm>
        </p:grpSpPr>
        <p:pic>
          <p:nvPicPr>
            <p:cNvPr id="4" name="Picture 3"/>
            <p:cNvPicPr>
              <a:picLocks noChangeAspect="1"/>
            </p:cNvPicPr>
            <p:nvPr/>
          </p:nvPicPr>
          <p:blipFill>
            <a:blip r:embed="rId3">
              <a:clrChange>
                <a:clrFrom>
                  <a:srgbClr val="380101"/>
                </a:clrFrom>
                <a:clrTo>
                  <a:srgbClr val="380101">
                    <a:alpha val="0"/>
                  </a:srgbClr>
                </a:clrTo>
              </a:clrChange>
              <a:extLst>
                <a:ext uri="{BEBA8EAE-BF5A-486C-A8C5-ECC9F3942E4B}">
                  <a14:imgProps xmlns:a14="http://schemas.microsoft.com/office/drawing/2010/main">
                    <a14:imgLayer r:embed="rId4">
                      <a14:imgEffect>
                        <a14:backgroundRemoval t="0" b="99846" l="98" r="99805">
                          <a14:foregroundMark x1="684" y1="1229" x2="684" y2="1229"/>
                          <a14:foregroundMark x1="195" y1="0" x2="24414" y2="39939"/>
                          <a14:foregroundMark x1="41895" y1="54531" x2="41895" y2="54531"/>
                          <a14:foregroundMark x1="52051" y1="59447" x2="52051" y2="59447"/>
                          <a14:foregroundMark x1="80078" y1="30722" x2="80078" y2="30722"/>
                          <a14:foregroundMark x1="66406" y1="1075" x2="87402" y2="99846"/>
                          <a14:foregroundMark x1="74023" y1="1075" x2="99805" y2="55914"/>
                          <a14:foregroundMark x1="99316" y1="56068" x2="83496" y2="99846"/>
                          <a14:foregroundMark x1="96289" y1="62673" x2="99512" y2="99693"/>
                          <a14:foregroundMark x1="99316" y1="86636" x2="98" y2="84485"/>
                          <a14:foregroundMark x1="488" y1="82181" x2="64844" y2="99693"/>
                          <a14:foregroundMark x1="488" y1="76805" x2="48340" y2="99232"/>
                          <a14:foregroundMark x1="49902" y1="90783" x2="49902" y2="90783"/>
                          <a14:foregroundMark x1="35156" y1="98618" x2="35156" y2="98618"/>
                          <a14:foregroundMark x1="38965" y1="98464" x2="38965" y2="98464"/>
                          <a14:foregroundMark x1="33301" y1="98618" x2="33301" y2="98618"/>
                          <a14:foregroundMark x1="30273" y1="98464" x2="30273" y2="98464"/>
                          <a14:foregroundMark x1="25586" y1="98464" x2="25586" y2="98464"/>
                          <a14:foregroundMark x1="22461" y1="98464" x2="22461" y2="98464"/>
                          <a14:foregroundMark x1="16211" y1="98157" x2="16211" y2="98157"/>
                          <a14:foregroundMark x1="18652" y1="98464" x2="18652" y2="98464"/>
                          <a14:foregroundMark x1="21289" y1="98157" x2="21289" y2="98157"/>
                          <a14:foregroundMark x1="19531" y1="90015" x2="19531" y2="90015"/>
                          <a14:foregroundMark x1="18359" y1="88940" x2="18359" y2="88940"/>
                          <a14:foregroundMark x1="18359" y1="88940" x2="18359" y2="88940"/>
                          <a14:foregroundMark x1="12988" y1="87865" x2="12988" y2="87865"/>
                          <a14:foregroundMark x1="8301" y1="90630" x2="8301" y2="90630"/>
                          <a14:foregroundMark x1="9766" y1="94316" x2="9766" y2="94316"/>
                          <a14:foregroundMark x1="11426" y1="98157" x2="11426" y2="98157"/>
                          <a14:foregroundMark x1="12891" y1="98618" x2="12891" y2="98618"/>
                          <a14:foregroundMark x1="9570" y1="98618" x2="9570" y2="98618"/>
                          <a14:foregroundMark x1="5273" y1="92934" x2="5273" y2="92934"/>
                          <a14:foregroundMark x1="4297" y1="91398" x2="4297" y2="91398"/>
                          <a14:foregroundMark x1="1074" y1="96774" x2="1074" y2="96774"/>
                          <a14:foregroundMark x1="1953" y1="98464" x2="1953" y2="98464"/>
                          <a14:foregroundMark x1="3809" y1="98771" x2="3809" y2="98771"/>
                          <a14:foregroundMark x1="62402" y1="89247" x2="62402" y2="89247"/>
                          <a14:foregroundMark x1="66992" y1="88940" x2="66992" y2="88940"/>
                          <a14:foregroundMark x1="72168" y1="88633" x2="72168" y2="88633"/>
                          <a14:foregroundMark x1="71289" y1="88940" x2="71289" y2="88940"/>
                          <a14:foregroundMark x1="93555" y1="98464" x2="93555" y2="98464"/>
                          <a14:backgroundMark x1="28906" y1="60061" x2="28906" y2="60061"/>
                          <a14:backgroundMark x1="35156" y1="53303" x2="35156" y2="53303"/>
                          <a14:backgroundMark x1="35254" y1="54224" x2="35254" y2="54224"/>
                          <a14:backgroundMark x1="32422" y1="50384" x2="32422" y2="50384"/>
                          <a14:backgroundMark x1="32422" y1="50384" x2="32422" y2="50384"/>
                          <a14:backgroundMark x1="32129" y1="60983" x2="32129" y2="60983"/>
                          <a14:backgroundMark x1="38965" y1="56221" x2="38965" y2="56221"/>
                          <a14:backgroundMark x1="53906" y1="57296" x2="53906" y2="57296"/>
                          <a14:backgroundMark x1="60938" y1="56528" x2="60938" y2="56528"/>
                          <a14:backgroundMark x1="69434" y1="54531" x2="69434" y2="54531"/>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742700"/>
            </a:solidFill>
          </p:spPr>
        </p:pic>
        <p:sp>
          <p:nvSpPr>
            <p:cNvPr id="8" name="Rectangle 7"/>
            <p:cNvSpPr/>
            <p:nvPr/>
          </p:nvSpPr>
          <p:spPr>
            <a:xfrm>
              <a:off x="21771" y="16328"/>
              <a:ext cx="9144000" cy="5143500"/>
            </a:xfrm>
            <a:prstGeom prst="rect">
              <a:avLst/>
            </a:prstGeom>
            <a:solidFill>
              <a:schemeClr val="bg1">
                <a:lumMod val="9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85800" y="133350"/>
            <a:ext cx="1828800" cy="369332"/>
          </a:xfrm>
          <a:prstGeom prst="rect">
            <a:avLst/>
          </a:prstGeom>
          <a:noFill/>
        </p:spPr>
        <p:txBody>
          <a:bodyPr wrap="square" rtlCol="0">
            <a:spAutoFit/>
          </a:bodyPr>
          <a:lstStyle/>
          <a:p>
            <a:r>
              <a:rPr lang="en-US" b="1" dirty="0" smtClean="0">
                <a:solidFill>
                  <a:srgbClr val="742700"/>
                </a:solidFill>
                <a:effectLst>
                  <a:outerShdw blurRad="12700" dist="25400" dir="3000000" algn="ctr" rotWithShape="0">
                    <a:schemeClr val="bg1"/>
                  </a:outerShdw>
                </a:effectLst>
              </a:rPr>
              <a:t>Matthew 5:13-16</a:t>
            </a:r>
            <a:endParaRPr lang="en-US" b="1" dirty="0">
              <a:solidFill>
                <a:srgbClr val="742700"/>
              </a:solidFill>
              <a:effectLst>
                <a:outerShdw blurRad="12700" dist="25400" dir="3000000" algn="ctr" rotWithShape="0">
                  <a:schemeClr val="bg1"/>
                </a:outerShdw>
              </a:effectLst>
            </a:endParaRPr>
          </a:p>
        </p:txBody>
      </p:sp>
      <p:sp>
        <p:nvSpPr>
          <p:cNvPr id="12" name="TextBox 11"/>
          <p:cNvSpPr txBox="1"/>
          <p:nvPr/>
        </p:nvSpPr>
        <p:spPr>
          <a:xfrm>
            <a:off x="1143000" y="1276350"/>
            <a:ext cx="7086600" cy="2308324"/>
          </a:xfrm>
          <a:prstGeom prst="rect">
            <a:avLst/>
          </a:prstGeom>
          <a:noFill/>
        </p:spPr>
        <p:txBody>
          <a:bodyPr wrap="square" rtlCol="0">
            <a:spAutoFit/>
          </a:bodyPr>
          <a:lstStyle/>
          <a:p>
            <a:pPr lvl="0"/>
            <a:r>
              <a:rPr lang="en-US" sz="3600" b="1" baseline="30000" dirty="0">
                <a:solidFill>
                  <a:srgbClr val="742700"/>
                </a:solidFill>
                <a:effectLst>
                  <a:outerShdw blurRad="25400" dist="38100" dir="3000000" algn="ctr" rotWithShape="0">
                    <a:schemeClr val="bg1"/>
                  </a:outerShdw>
                </a:effectLst>
              </a:rPr>
              <a:t>16</a:t>
            </a:r>
            <a:r>
              <a:rPr lang="en-US" sz="3600" b="1" dirty="0">
                <a:solidFill>
                  <a:srgbClr val="742700"/>
                </a:solidFill>
                <a:effectLst>
                  <a:outerShdw blurRad="25400" dist="38100" dir="3000000" algn="ctr" rotWithShape="0">
                    <a:schemeClr val="bg1"/>
                  </a:outerShdw>
                </a:effectLst>
              </a:rPr>
              <a:t> In the same way, let your light shine before others, that they may see your good deeds and glorify your Father in heaven.</a:t>
            </a:r>
          </a:p>
        </p:txBody>
      </p:sp>
    </p:spTree>
    <p:extLst>
      <p:ext uri="{BB962C8B-B14F-4D97-AF65-F5344CB8AC3E}">
        <p14:creationId xmlns:p14="http://schemas.microsoft.com/office/powerpoint/2010/main" val="1141082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229600" cy="3927873"/>
          </a:xfrm>
        </p:spPr>
        <p:txBody>
          <a:bodyPr/>
          <a:lstStyle/>
          <a:p>
            <a:r>
              <a:rPr lang="en-US" b="1" dirty="0" smtClean="0">
                <a:solidFill>
                  <a:srgbClr val="742700"/>
                </a:solidFill>
                <a:effectLst>
                  <a:outerShdw blurRad="25400" dist="25400" dir="3000000" algn="ctr" rotWithShape="0">
                    <a:schemeClr val="bg1"/>
                  </a:outerShdw>
                </a:effectLst>
              </a:rPr>
              <a:t>You ARE the SALT of the earth.</a:t>
            </a:r>
          </a:p>
          <a:p>
            <a:r>
              <a:rPr lang="en-US" b="1" dirty="0" smtClean="0">
                <a:solidFill>
                  <a:srgbClr val="742700"/>
                </a:solidFill>
                <a:effectLst>
                  <a:outerShdw blurRad="25400" dist="25400" dir="3000000" algn="ctr" rotWithShape="0">
                    <a:schemeClr val="bg1"/>
                  </a:outerShdw>
                </a:effectLst>
              </a:rPr>
              <a:t>What happens if salt becomes </a:t>
            </a:r>
            <a:r>
              <a:rPr lang="en-US" b="1" dirty="0" err="1" smtClean="0">
                <a:solidFill>
                  <a:srgbClr val="742700"/>
                </a:solidFill>
                <a:effectLst>
                  <a:outerShdw blurRad="25400" dist="25400" dir="3000000" algn="ctr" rotWithShape="0">
                    <a:schemeClr val="bg1"/>
                  </a:outerShdw>
                </a:effectLst>
              </a:rPr>
              <a:t>unsalty</a:t>
            </a:r>
            <a:r>
              <a:rPr lang="en-US" b="1" dirty="0" smtClean="0">
                <a:solidFill>
                  <a:srgbClr val="742700"/>
                </a:solidFill>
                <a:effectLst>
                  <a:outerShdw blurRad="25400" dist="25400" dir="3000000" algn="ctr" rotWithShape="0">
                    <a:schemeClr val="bg1"/>
                  </a:outerShdw>
                </a:effectLst>
              </a:rPr>
              <a:t>?</a:t>
            </a:r>
          </a:p>
          <a:p>
            <a:r>
              <a:rPr lang="en-US" b="1" dirty="0" smtClean="0">
                <a:solidFill>
                  <a:srgbClr val="742700"/>
                </a:solidFill>
                <a:effectLst>
                  <a:outerShdw blurRad="25400" dist="25400" dir="3000000" algn="ctr" rotWithShape="0">
                    <a:schemeClr val="bg1"/>
                  </a:outerShdw>
                </a:effectLst>
              </a:rPr>
              <a:t>How can salt become </a:t>
            </a:r>
            <a:r>
              <a:rPr lang="en-US" b="1" dirty="0" err="1" smtClean="0">
                <a:solidFill>
                  <a:srgbClr val="742700"/>
                </a:solidFill>
                <a:effectLst>
                  <a:outerShdw blurRad="25400" dist="25400" dir="3000000" algn="ctr" rotWithShape="0">
                    <a:schemeClr val="bg1"/>
                  </a:outerShdw>
                </a:effectLst>
              </a:rPr>
              <a:t>unsalty</a:t>
            </a:r>
            <a:r>
              <a:rPr lang="en-US" b="1" dirty="0" smtClean="0">
                <a:solidFill>
                  <a:srgbClr val="742700"/>
                </a:solidFill>
                <a:effectLst>
                  <a:outerShdw blurRad="25400" dist="25400" dir="3000000" algn="ctr" rotWithShape="0">
                    <a:schemeClr val="bg1"/>
                  </a:outerShdw>
                </a:effectLst>
              </a:rPr>
              <a:t>?</a:t>
            </a:r>
          </a:p>
          <a:p>
            <a:r>
              <a:rPr lang="en-US" b="1" dirty="0" smtClean="0">
                <a:solidFill>
                  <a:srgbClr val="742700"/>
                </a:solidFill>
                <a:effectLst>
                  <a:outerShdw blurRad="25400" dist="25400" dir="3000000" algn="ctr" rotWithShape="0">
                    <a:schemeClr val="bg1"/>
                  </a:outerShdw>
                </a:effectLst>
              </a:rPr>
              <a:t>How do you know something is salt?</a:t>
            </a:r>
          </a:p>
          <a:p>
            <a:endParaRPr lang="en-US" dirty="0" smtClean="0">
              <a:solidFill>
                <a:srgbClr val="742700"/>
              </a:solidFill>
              <a:effectLst>
                <a:outerShdw blurRad="25400" dist="25400" dir="3000000" algn="ctr" rotWithShape="0">
                  <a:srgbClr val="000000"/>
                </a:outerShdw>
              </a:effectLst>
            </a:endParaRPr>
          </a:p>
          <a:p>
            <a:endParaRPr lang="en-US" dirty="0">
              <a:effectLst>
                <a:outerShdw blurRad="25400" dist="25400" dir="3000000" algn="ctr" rotWithShape="0">
                  <a:srgbClr val="000000"/>
                </a:outerShdw>
              </a:effectLst>
            </a:endParaRPr>
          </a:p>
        </p:txBody>
      </p:sp>
    </p:spTree>
    <p:extLst>
      <p:ext uri="{BB962C8B-B14F-4D97-AF65-F5344CB8AC3E}">
        <p14:creationId xmlns:p14="http://schemas.microsoft.com/office/powerpoint/2010/main" val="2428988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305800" cy="3927873"/>
          </a:xfrm>
        </p:spPr>
        <p:txBody>
          <a:bodyPr/>
          <a:lstStyle/>
          <a:p>
            <a:r>
              <a:rPr lang="en-US" b="1" dirty="0" smtClean="0">
                <a:solidFill>
                  <a:srgbClr val="742700"/>
                </a:solidFill>
                <a:effectLst>
                  <a:outerShdw blurRad="25400" dist="25400" dir="3000000" algn="ctr" rotWithShape="0">
                    <a:srgbClr val="000000"/>
                  </a:outerShdw>
                </a:effectLst>
              </a:rPr>
              <a:t>You ARE the LIGHT of the world.</a:t>
            </a:r>
          </a:p>
          <a:p>
            <a:r>
              <a:rPr lang="en-US" b="1" dirty="0" smtClean="0">
                <a:solidFill>
                  <a:srgbClr val="742700"/>
                </a:solidFill>
                <a:effectLst>
                  <a:outerShdw blurRad="25400" dist="25400" dir="3000000" algn="ctr" rotWithShape="0">
                    <a:srgbClr val="000000"/>
                  </a:outerShdw>
                </a:effectLst>
              </a:rPr>
              <a:t>What does light do?</a:t>
            </a:r>
          </a:p>
          <a:p>
            <a:r>
              <a:rPr lang="en-US" b="1" dirty="0" smtClean="0">
                <a:solidFill>
                  <a:srgbClr val="742700"/>
                </a:solidFill>
                <a:effectLst>
                  <a:outerShdw blurRad="25400" dist="25400" dir="3000000" algn="ctr" rotWithShape="0">
                    <a:srgbClr val="000000"/>
                  </a:outerShdw>
                </a:effectLst>
              </a:rPr>
              <a:t>How can you make light most effective?</a:t>
            </a:r>
          </a:p>
          <a:p>
            <a:r>
              <a:rPr lang="en-US" b="1" dirty="0" smtClean="0">
                <a:solidFill>
                  <a:srgbClr val="742700"/>
                </a:solidFill>
                <a:effectLst>
                  <a:outerShdw blurRad="25400" dist="25400" dir="3000000" algn="ctr" rotWithShape="0">
                    <a:srgbClr val="000000"/>
                  </a:outerShdw>
                </a:effectLst>
              </a:rPr>
              <a:t>How do you know when a light isn’t working?</a:t>
            </a:r>
          </a:p>
          <a:p>
            <a:r>
              <a:rPr lang="en-US" b="1" dirty="0" smtClean="0">
                <a:solidFill>
                  <a:srgbClr val="742700"/>
                </a:solidFill>
                <a:effectLst>
                  <a:outerShdw blurRad="25400" dist="25400" dir="3000000" algn="ctr" rotWithShape="0">
                    <a:srgbClr val="000000"/>
                  </a:outerShdw>
                </a:effectLst>
              </a:rPr>
              <a:t>What do you do with a light that isn’t working?</a:t>
            </a:r>
          </a:p>
          <a:p>
            <a:endParaRPr lang="en-US" b="1" dirty="0" smtClean="0">
              <a:solidFill>
                <a:srgbClr val="742700"/>
              </a:solidFill>
              <a:effectLst>
                <a:outerShdw blurRad="25400" dist="25400" dir="3000000" algn="ctr" rotWithShape="0">
                  <a:srgbClr val="000000"/>
                </a:outerShdw>
              </a:effectLst>
            </a:endParaRPr>
          </a:p>
          <a:p>
            <a:endParaRPr lang="en-US" dirty="0">
              <a:effectLst>
                <a:outerShdw blurRad="25400" dist="25400" dir="3000000" algn="ctr" rotWithShape="0">
                  <a:srgbClr val="000000"/>
                </a:outerShdw>
              </a:effectLst>
            </a:endParaRPr>
          </a:p>
        </p:txBody>
      </p:sp>
    </p:spTree>
    <p:extLst>
      <p:ext uri="{BB962C8B-B14F-4D97-AF65-F5344CB8AC3E}">
        <p14:creationId xmlns:p14="http://schemas.microsoft.com/office/powerpoint/2010/main" val="240075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65771" cy="5159828"/>
            <a:chOff x="0" y="0"/>
            <a:chExt cx="9165771" cy="5159828"/>
          </a:xfrm>
        </p:grpSpPr>
        <p:pic>
          <p:nvPicPr>
            <p:cNvPr id="4" name="Picture 3"/>
            <p:cNvPicPr>
              <a:picLocks noChangeAspect="1"/>
            </p:cNvPicPr>
            <p:nvPr/>
          </p:nvPicPr>
          <p:blipFill>
            <a:blip r:embed="rId3">
              <a:clrChange>
                <a:clrFrom>
                  <a:srgbClr val="380101"/>
                </a:clrFrom>
                <a:clrTo>
                  <a:srgbClr val="380101">
                    <a:alpha val="0"/>
                  </a:srgbClr>
                </a:clrTo>
              </a:clrChange>
              <a:extLst>
                <a:ext uri="{BEBA8EAE-BF5A-486C-A8C5-ECC9F3942E4B}">
                  <a14:imgProps xmlns:a14="http://schemas.microsoft.com/office/drawing/2010/main">
                    <a14:imgLayer r:embed="rId4">
                      <a14:imgEffect>
                        <a14:backgroundRemoval t="0" b="99846" l="98" r="99805">
                          <a14:foregroundMark x1="684" y1="1229" x2="684" y2="1229"/>
                          <a14:foregroundMark x1="195" y1="0" x2="24414" y2="39939"/>
                          <a14:foregroundMark x1="41895" y1="54531" x2="41895" y2="54531"/>
                          <a14:foregroundMark x1="52051" y1="59447" x2="52051" y2="59447"/>
                          <a14:foregroundMark x1="80078" y1="30722" x2="80078" y2="30722"/>
                          <a14:foregroundMark x1="66406" y1="1075" x2="87402" y2="99846"/>
                          <a14:foregroundMark x1="74023" y1="1075" x2="99805" y2="55914"/>
                          <a14:foregroundMark x1="99316" y1="56068" x2="83496" y2="99846"/>
                          <a14:foregroundMark x1="96289" y1="62673" x2="99512" y2="99693"/>
                          <a14:foregroundMark x1="99316" y1="86636" x2="98" y2="84485"/>
                          <a14:foregroundMark x1="488" y1="82181" x2="64844" y2="99693"/>
                          <a14:foregroundMark x1="488" y1="76805" x2="48340" y2="99232"/>
                          <a14:foregroundMark x1="49902" y1="90783" x2="49902" y2="90783"/>
                          <a14:foregroundMark x1="35156" y1="98618" x2="35156" y2="98618"/>
                          <a14:foregroundMark x1="38965" y1="98464" x2="38965" y2="98464"/>
                          <a14:foregroundMark x1="33301" y1="98618" x2="33301" y2="98618"/>
                          <a14:foregroundMark x1="30273" y1="98464" x2="30273" y2="98464"/>
                          <a14:foregroundMark x1="25586" y1="98464" x2="25586" y2="98464"/>
                          <a14:foregroundMark x1="22461" y1="98464" x2="22461" y2="98464"/>
                          <a14:foregroundMark x1="16211" y1="98157" x2="16211" y2="98157"/>
                          <a14:foregroundMark x1="18652" y1="98464" x2="18652" y2="98464"/>
                          <a14:foregroundMark x1="21289" y1="98157" x2="21289" y2="98157"/>
                          <a14:foregroundMark x1="19531" y1="90015" x2="19531" y2="90015"/>
                          <a14:foregroundMark x1="18359" y1="88940" x2="18359" y2="88940"/>
                          <a14:foregroundMark x1="18359" y1="88940" x2="18359" y2="88940"/>
                          <a14:foregroundMark x1="12988" y1="87865" x2="12988" y2="87865"/>
                          <a14:foregroundMark x1="8301" y1="90630" x2="8301" y2="90630"/>
                          <a14:foregroundMark x1="9766" y1="94316" x2="9766" y2="94316"/>
                          <a14:foregroundMark x1="11426" y1="98157" x2="11426" y2="98157"/>
                          <a14:foregroundMark x1="12891" y1="98618" x2="12891" y2="98618"/>
                          <a14:foregroundMark x1="9570" y1="98618" x2="9570" y2="98618"/>
                          <a14:foregroundMark x1="5273" y1="92934" x2="5273" y2="92934"/>
                          <a14:foregroundMark x1="4297" y1="91398" x2="4297" y2="91398"/>
                          <a14:foregroundMark x1="1074" y1="96774" x2="1074" y2="96774"/>
                          <a14:foregroundMark x1="1953" y1="98464" x2="1953" y2="98464"/>
                          <a14:foregroundMark x1="3809" y1="98771" x2="3809" y2="98771"/>
                          <a14:foregroundMark x1="62402" y1="89247" x2="62402" y2="89247"/>
                          <a14:foregroundMark x1="66992" y1="88940" x2="66992" y2="88940"/>
                          <a14:foregroundMark x1="72168" y1="88633" x2="72168" y2="88633"/>
                          <a14:foregroundMark x1="71289" y1="88940" x2="71289" y2="88940"/>
                          <a14:foregroundMark x1="93555" y1="98464" x2="93555" y2="98464"/>
                          <a14:backgroundMark x1="28906" y1="60061" x2="28906" y2="60061"/>
                          <a14:backgroundMark x1="35156" y1="53303" x2="35156" y2="53303"/>
                          <a14:backgroundMark x1="35254" y1="54224" x2="35254" y2="54224"/>
                          <a14:backgroundMark x1="32422" y1="50384" x2="32422" y2="50384"/>
                          <a14:backgroundMark x1="32422" y1="50384" x2="32422" y2="50384"/>
                          <a14:backgroundMark x1="32129" y1="60983" x2="32129" y2="60983"/>
                          <a14:backgroundMark x1="38965" y1="56221" x2="38965" y2="56221"/>
                          <a14:backgroundMark x1="53906" y1="57296" x2="53906" y2="57296"/>
                          <a14:backgroundMark x1="60938" y1="56528" x2="60938" y2="56528"/>
                          <a14:backgroundMark x1="69434" y1="54531" x2="69434" y2="54531"/>
                        </a14:backgroundRemoval>
                      </a14:imgEffect>
                      <a14:imgEffect>
                        <a14:sharpenSoften amount="-39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a:solidFill>
              <a:srgbClr val="742700"/>
            </a:solidFill>
          </p:spPr>
        </p:pic>
        <p:sp>
          <p:nvSpPr>
            <p:cNvPr id="8" name="Rectangle 7"/>
            <p:cNvSpPr/>
            <p:nvPr/>
          </p:nvSpPr>
          <p:spPr>
            <a:xfrm>
              <a:off x="21771" y="16328"/>
              <a:ext cx="9144000" cy="5143500"/>
            </a:xfrm>
            <a:prstGeom prst="rect">
              <a:avLst/>
            </a:prstGeom>
            <a:solidFill>
              <a:schemeClr val="bg1">
                <a:lumMod val="95000"/>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85800" y="133350"/>
            <a:ext cx="1828800" cy="369332"/>
          </a:xfrm>
          <a:prstGeom prst="rect">
            <a:avLst/>
          </a:prstGeom>
          <a:noFill/>
        </p:spPr>
        <p:txBody>
          <a:bodyPr wrap="square" rtlCol="0">
            <a:spAutoFit/>
          </a:bodyPr>
          <a:lstStyle/>
          <a:p>
            <a:r>
              <a:rPr lang="en-US" b="1" dirty="0" smtClean="0">
                <a:solidFill>
                  <a:srgbClr val="742700"/>
                </a:solidFill>
                <a:effectLst>
                  <a:outerShdw blurRad="12700" dist="25400" dir="3000000" algn="ctr" rotWithShape="0">
                    <a:schemeClr val="bg1"/>
                  </a:outerShdw>
                </a:effectLst>
              </a:rPr>
              <a:t>Matthew 5:13-16</a:t>
            </a:r>
            <a:endParaRPr lang="en-US" b="1" dirty="0">
              <a:solidFill>
                <a:srgbClr val="742700"/>
              </a:solidFill>
              <a:effectLst>
                <a:outerShdw blurRad="12700" dist="25400" dir="3000000" algn="ctr" rotWithShape="0">
                  <a:schemeClr val="bg1"/>
                </a:outerShdw>
              </a:effectLst>
            </a:endParaRPr>
          </a:p>
        </p:txBody>
      </p:sp>
      <p:sp>
        <p:nvSpPr>
          <p:cNvPr id="12" name="TextBox 11"/>
          <p:cNvSpPr txBox="1"/>
          <p:nvPr/>
        </p:nvSpPr>
        <p:spPr>
          <a:xfrm>
            <a:off x="1143000" y="1276350"/>
            <a:ext cx="7086600" cy="2308324"/>
          </a:xfrm>
          <a:prstGeom prst="rect">
            <a:avLst/>
          </a:prstGeom>
          <a:noFill/>
        </p:spPr>
        <p:txBody>
          <a:bodyPr wrap="square" rtlCol="0">
            <a:spAutoFit/>
          </a:bodyPr>
          <a:lstStyle/>
          <a:p>
            <a:pPr lvl="0"/>
            <a:r>
              <a:rPr lang="en-US" sz="3600" b="1" baseline="30000" dirty="0">
                <a:solidFill>
                  <a:srgbClr val="742700"/>
                </a:solidFill>
                <a:effectLst>
                  <a:outerShdw blurRad="25400" dist="38100" dir="3000000" algn="ctr" rotWithShape="0">
                    <a:schemeClr val="bg1"/>
                  </a:outerShdw>
                </a:effectLst>
              </a:rPr>
              <a:t>16</a:t>
            </a:r>
            <a:r>
              <a:rPr lang="en-US" sz="3600" b="1" dirty="0">
                <a:solidFill>
                  <a:srgbClr val="742700"/>
                </a:solidFill>
                <a:effectLst>
                  <a:outerShdw blurRad="25400" dist="38100" dir="3000000" algn="ctr" rotWithShape="0">
                    <a:schemeClr val="bg1"/>
                  </a:outerShdw>
                </a:effectLst>
              </a:rPr>
              <a:t> In the same way, let your light shine before others, that they may see your good deeds and glorify your Father in heaven.</a:t>
            </a:r>
          </a:p>
        </p:txBody>
      </p:sp>
    </p:spTree>
    <p:extLst>
      <p:ext uri="{BB962C8B-B14F-4D97-AF65-F5344CB8AC3E}">
        <p14:creationId xmlns:p14="http://schemas.microsoft.com/office/powerpoint/2010/main" val="132069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66750"/>
            <a:ext cx="8305800" cy="3927873"/>
          </a:xfrm>
        </p:spPr>
        <p:txBody>
          <a:bodyPr/>
          <a:lstStyle/>
          <a:p>
            <a:r>
              <a:rPr lang="en-US" b="1" dirty="0" smtClean="0">
                <a:solidFill>
                  <a:srgbClr val="742700"/>
                </a:solidFill>
                <a:effectLst>
                  <a:outerShdw blurRad="25400" dist="25400" dir="3000000" algn="ctr" rotWithShape="0">
                    <a:schemeClr val="bg1"/>
                  </a:outerShdw>
                </a:effectLst>
              </a:rPr>
              <a:t>You </a:t>
            </a:r>
            <a:r>
              <a:rPr lang="en-US" b="1" dirty="0" smtClean="0">
                <a:solidFill>
                  <a:srgbClr val="742700"/>
                </a:solidFill>
                <a:effectLst>
                  <a:outerShdw blurRad="25400" dist="25400" dir="3000000" algn="ctr" rotWithShape="0">
                    <a:schemeClr val="bg1"/>
                  </a:outerShdw>
                </a:effectLst>
              </a:rPr>
              <a:t>ARE </a:t>
            </a:r>
            <a:r>
              <a:rPr lang="en-US" b="1" dirty="0" smtClean="0">
                <a:solidFill>
                  <a:srgbClr val="742700"/>
                </a:solidFill>
                <a:effectLst>
                  <a:outerShdw blurRad="25400" dist="25400" dir="3000000" algn="ctr" rotWithShape="0">
                    <a:schemeClr val="bg1"/>
                  </a:outerShdw>
                </a:effectLst>
              </a:rPr>
              <a:t>SALT and LIGHT.</a:t>
            </a:r>
          </a:p>
          <a:p>
            <a:r>
              <a:rPr lang="en-US" b="1" dirty="0" smtClean="0">
                <a:solidFill>
                  <a:srgbClr val="742700"/>
                </a:solidFill>
                <a:effectLst>
                  <a:outerShdw blurRad="25400" dist="25400" dir="3000000" algn="ctr" rotWithShape="0">
                    <a:schemeClr val="bg1"/>
                  </a:outerShdw>
                </a:effectLst>
              </a:rPr>
              <a:t>Where are we to let our light shine?</a:t>
            </a:r>
          </a:p>
          <a:p>
            <a:r>
              <a:rPr lang="en-US" b="1" dirty="0" smtClean="0">
                <a:solidFill>
                  <a:srgbClr val="742700"/>
                </a:solidFill>
                <a:effectLst>
                  <a:outerShdw blurRad="25400" dist="25400" dir="3000000" algn="ctr" rotWithShape="0">
                    <a:schemeClr val="bg1"/>
                  </a:outerShdw>
                </a:effectLst>
              </a:rPr>
              <a:t>People recognize your light when they see what?</a:t>
            </a:r>
          </a:p>
          <a:p>
            <a:r>
              <a:rPr lang="en-US" b="1" dirty="0" smtClean="0">
                <a:solidFill>
                  <a:srgbClr val="742700"/>
                </a:solidFill>
                <a:effectLst>
                  <a:outerShdw blurRad="25400" dist="25400" dir="3000000" algn="ctr" rotWithShape="0">
                    <a:schemeClr val="bg1"/>
                  </a:outerShdw>
                </a:effectLst>
              </a:rPr>
              <a:t>What do our good works do for us?</a:t>
            </a:r>
          </a:p>
          <a:p>
            <a:r>
              <a:rPr lang="en-US" b="1" dirty="0" smtClean="0">
                <a:solidFill>
                  <a:srgbClr val="742700"/>
                </a:solidFill>
                <a:effectLst>
                  <a:outerShdw blurRad="25400" dist="25400" dir="3000000" algn="ctr" rotWithShape="0">
                    <a:schemeClr val="bg1"/>
                  </a:outerShdw>
                </a:effectLst>
              </a:rPr>
              <a:t>What do our good works do for others</a:t>
            </a:r>
            <a:r>
              <a:rPr lang="en-US" b="1" dirty="0" smtClean="0">
                <a:solidFill>
                  <a:srgbClr val="742700"/>
                </a:solidFill>
                <a:effectLst>
                  <a:outerShdw blurRad="25400" dist="25400" dir="3000000" algn="ctr" rotWithShape="0">
                    <a:schemeClr val="bg1"/>
                  </a:outerShdw>
                </a:effectLst>
              </a:rPr>
              <a:t>?</a:t>
            </a:r>
            <a:endParaRPr lang="en-US" b="1" dirty="0" smtClean="0">
              <a:solidFill>
                <a:srgbClr val="742700"/>
              </a:solidFill>
              <a:effectLst>
                <a:outerShdw blurRad="25400" dist="25400" dir="3000000" algn="ctr" rotWithShape="0">
                  <a:schemeClr val="bg1"/>
                </a:outerShdw>
              </a:effectLst>
            </a:endParaRPr>
          </a:p>
        </p:txBody>
      </p:sp>
    </p:spTree>
    <p:extLst>
      <p:ext uri="{BB962C8B-B14F-4D97-AF65-F5344CB8AC3E}">
        <p14:creationId xmlns:p14="http://schemas.microsoft.com/office/powerpoint/2010/main" val="298856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Custom 1">
      <a:dk1>
        <a:srgbClr val="974806"/>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373</Words>
  <Application>Microsoft Office PowerPoint</Application>
  <PresentationFormat>On-screen Show (16:9)</PresentationFormat>
  <Paragraphs>51</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PRRagle</dc:creator>
  <cp:lastModifiedBy>PRRagle</cp:lastModifiedBy>
  <cp:revision>18</cp:revision>
  <dcterms:created xsi:type="dcterms:W3CDTF">2015-08-22T23:11:26Z</dcterms:created>
  <dcterms:modified xsi:type="dcterms:W3CDTF">2015-08-23T17:33:17Z</dcterms:modified>
</cp:coreProperties>
</file>